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76" r:id="rId2"/>
    <p:sldId id="273" r:id="rId3"/>
    <p:sldId id="274" r:id="rId4"/>
    <p:sldId id="285" r:id="rId5"/>
    <p:sldId id="286" r:id="rId6"/>
    <p:sldId id="261" r:id="rId7"/>
    <p:sldId id="342" r:id="rId8"/>
    <p:sldId id="351" r:id="rId9"/>
    <p:sldId id="352" r:id="rId10"/>
    <p:sldId id="381" r:id="rId11"/>
    <p:sldId id="480" r:id="rId12"/>
    <p:sldId id="357" r:id="rId13"/>
    <p:sldId id="386" r:id="rId14"/>
    <p:sldId id="362" r:id="rId15"/>
    <p:sldId id="361" r:id="rId16"/>
    <p:sldId id="364" r:id="rId17"/>
    <p:sldId id="368" r:id="rId18"/>
    <p:sldId id="388" r:id="rId19"/>
    <p:sldId id="385" r:id="rId20"/>
    <p:sldId id="387" r:id="rId21"/>
    <p:sldId id="453" r:id="rId22"/>
    <p:sldId id="287" r:id="rId23"/>
    <p:sldId id="302" r:id="rId24"/>
    <p:sldId id="303" r:id="rId25"/>
    <p:sldId id="356" r:id="rId26"/>
    <p:sldId id="456" r:id="rId27"/>
    <p:sldId id="457" r:id="rId28"/>
    <p:sldId id="458" r:id="rId29"/>
    <p:sldId id="459" r:id="rId30"/>
    <p:sldId id="460" r:id="rId31"/>
    <p:sldId id="454" r:id="rId32"/>
    <p:sldId id="317" r:id="rId33"/>
    <p:sldId id="318" r:id="rId34"/>
    <p:sldId id="336" r:id="rId35"/>
    <p:sldId id="462" r:id="rId36"/>
    <p:sldId id="465" r:id="rId37"/>
    <p:sldId id="467" r:id="rId38"/>
    <p:sldId id="463" r:id="rId39"/>
    <p:sldId id="482" r:id="rId40"/>
    <p:sldId id="477" r:id="rId41"/>
    <p:sldId id="469" r:id="rId42"/>
    <p:sldId id="479" r:id="rId43"/>
    <p:sldId id="455" r:id="rId44"/>
    <p:sldId id="290" r:id="rId45"/>
    <p:sldId id="291" r:id="rId46"/>
    <p:sldId id="452" r:id="rId47"/>
    <p:sldId id="481" r:id="rId48"/>
    <p:sldId id="294" r:id="rId49"/>
  </p:sldIdLst>
  <p:sldSz cx="12192000" cy="6858000"/>
  <p:notesSz cx="6797675" cy="98726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4A5"/>
    <a:srgbClr val="878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9" autoAdjust="0"/>
    <p:restoredTop sz="96148" autoAdjust="0"/>
  </p:normalViewPr>
  <p:slideViewPr>
    <p:cSldViewPr snapToGrid="0">
      <p:cViewPr varScale="1">
        <p:scale>
          <a:sx n="112" d="100"/>
          <a:sy n="112" d="100"/>
        </p:scale>
        <p:origin x="138" y="9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bina%20Hartmann\Documents\Privat\Gemeinderat\Finanzen\Budget%202025\Pr&#228;sentation\Pr&#228;sentation%20Berechnung_.BU2025_2110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bina%20Hartmann\Documents\Privat\Gemeinderat\Finanzen\Budget%202025\Pr&#228;sentation\Pr&#228;sentation%20Berechnung_.BU2025_2110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'Seite 6 '!$C$26</c:f>
              <c:strCache>
                <c:ptCount val="1"/>
                <c:pt idx="0">
                  <c:v>BU25</c:v>
                </c:pt>
              </c:strCache>
            </c:strRef>
          </c:tx>
          <c:explosion val="9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BE9-42CD-A024-25AF168A7D8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BE9-42CD-A024-25AF168A7D8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3BE9-42CD-A024-25AF168A7D8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3BE9-42CD-A024-25AF168A7D8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3BE9-42CD-A024-25AF168A7D82}"/>
              </c:ext>
            </c:extLst>
          </c:dPt>
          <c:dLbls>
            <c:dLbl>
              <c:idx val="0"/>
              <c:layout>
                <c:manualLayout>
                  <c:x val="-3.4999381621799955E-2"/>
                  <c:y val="0.2045606385039763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200808014181473"/>
                      <c:h val="0.285716324105896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BE9-42CD-A024-25AF168A7D82}"/>
                </c:ext>
              </c:extLst>
            </c:dLbl>
            <c:dLbl>
              <c:idx val="1"/>
              <c:layout>
                <c:manualLayout>
                  <c:x val="1.7452006980802793E-3"/>
                  <c:y val="-9.26199850527008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739951354248258"/>
                      <c:h val="0.2735913819339344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BE9-42CD-A024-25AF168A7D82}"/>
                </c:ext>
              </c:extLst>
            </c:dLbl>
            <c:dLbl>
              <c:idx val="2"/>
              <c:layout>
                <c:manualLayout>
                  <c:x val="3.3158813263525308E-2"/>
                  <c:y val="-1.13111482943939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7759162303664922"/>
                      <c:h val="0.25440309574610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BE9-42CD-A024-25AF168A7D8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BE9-42CD-A024-25AF168A7D8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BE9-42CD-A024-25AF168A7D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'Seite 6 '!$B$27:$B$31</c:f>
              <c:strCache>
                <c:ptCount val="5"/>
                <c:pt idx="0">
                  <c:v>Steuern Rechnungsjahr</c:v>
                </c:pt>
                <c:pt idx="1">
                  <c:v>Steuern frühere Jahre</c:v>
                </c:pt>
                <c:pt idx="2">
                  <c:v>Grundstückgewinnsteuern</c:v>
                </c:pt>
                <c:pt idx="3">
                  <c:v>Quellensteuern</c:v>
                </c:pt>
                <c:pt idx="4">
                  <c:v>Übrige Steuern</c:v>
                </c:pt>
              </c:strCache>
            </c:strRef>
          </c:cat>
          <c:val>
            <c:numRef>
              <c:f>'Seite 6 '!$C$27:$C$31</c:f>
              <c:numCache>
                <c:formatCode>0.000</c:formatCode>
                <c:ptCount val="5"/>
                <c:pt idx="0">
                  <c:v>47.04</c:v>
                </c:pt>
                <c:pt idx="1">
                  <c:v>11.38</c:v>
                </c:pt>
                <c:pt idx="2">
                  <c:v>11</c:v>
                </c:pt>
                <c:pt idx="3">
                  <c:v>0.153</c:v>
                </c:pt>
                <c:pt idx="4">
                  <c:v>0.436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BE9-42CD-A024-25AF168A7D82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81556833964012"/>
          <c:y val="3.3868698788593998E-2"/>
          <c:w val="0.59823059436392956"/>
          <c:h val="0.84693275984936389"/>
        </c:manualLayout>
      </c:layout>
      <c:lineChart>
        <c:grouping val="standard"/>
        <c:varyColors val="0"/>
        <c:ser>
          <c:idx val="0"/>
          <c:order val="0"/>
          <c:tx>
            <c:strRef>
              <c:f>Blatt1!$B$1</c:f>
              <c:strCache>
                <c:ptCount val="1"/>
                <c:pt idx="0">
                  <c:v>Finanzausgleich in TCHF (Jahr RE+2)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Blatt1!$A$2:$A$5</c:f>
              <c:strCache>
                <c:ptCount val="4"/>
                <c:pt idx="0">
                  <c:v>RE 2020 
(FAG 2022)</c:v>
                </c:pt>
                <c:pt idx="1">
                  <c:v>RE 2021 
(FAG 2023)</c:v>
                </c:pt>
                <c:pt idx="2">
                  <c:v>RE 2022 
(FAG 2024)</c:v>
                </c:pt>
                <c:pt idx="3">
                  <c:v>RE 2023 
(FAG 2025)</c:v>
                </c:pt>
              </c:strCache>
            </c:strRef>
          </c:cat>
          <c:val>
            <c:numRef>
              <c:f>Blatt1!$B$2:$B$5</c:f>
              <c:numCache>
                <c:formatCode>#,##0</c:formatCode>
                <c:ptCount val="4"/>
                <c:pt idx="0">
                  <c:v>27885</c:v>
                </c:pt>
                <c:pt idx="1">
                  <c:v>28447</c:v>
                </c:pt>
                <c:pt idx="2">
                  <c:v>30713</c:v>
                </c:pt>
                <c:pt idx="3">
                  <c:v>36482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E6DB-4CA3-BBFD-60D0B51413B4}"/>
            </c:ext>
          </c:extLst>
        </c:ser>
        <c:ser>
          <c:idx val="4"/>
          <c:order val="1"/>
          <c:tx>
            <c:strRef>
              <c:f>Blatt1!$C$1</c:f>
              <c:strCache>
                <c:ptCount val="1"/>
                <c:pt idx="0">
                  <c:v>Steuerkraft kant. Mittelwert (CHF/Einwohner)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de-DE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Blatt1!$A$2:$A$5</c:f>
              <c:strCache>
                <c:ptCount val="4"/>
                <c:pt idx="0">
                  <c:v>RE 2020 
(FAG 2022)</c:v>
                </c:pt>
                <c:pt idx="1">
                  <c:v>RE 2021 
(FAG 2023)</c:v>
                </c:pt>
                <c:pt idx="2">
                  <c:v>RE 2022 
(FAG 2024)</c:v>
                </c:pt>
                <c:pt idx="3">
                  <c:v>RE 2023 
(FAG 2025)</c:v>
                </c:pt>
              </c:strCache>
            </c:strRef>
          </c:cat>
          <c:val>
            <c:numRef>
              <c:f>Blatt1!$C$2:$C$5</c:f>
              <c:numCache>
                <c:formatCode>#,##0_ ;\-#,##0\ </c:formatCode>
                <c:ptCount val="4"/>
                <c:pt idx="0">
                  <c:v>3770</c:v>
                </c:pt>
                <c:pt idx="1">
                  <c:v>3941</c:v>
                </c:pt>
                <c:pt idx="2">
                  <c:v>4014</c:v>
                </c:pt>
                <c:pt idx="3">
                  <c:v>4096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6DB-4CA3-BBFD-60D0B51413B4}"/>
            </c:ext>
          </c:extLst>
        </c:ser>
        <c:ser>
          <c:idx val="2"/>
          <c:order val="2"/>
          <c:tx>
            <c:strRef>
              <c:f>Blatt1!$D$1</c:f>
              <c:strCache>
                <c:ptCount val="1"/>
                <c:pt idx="0">
                  <c:v>Eigene Steuerkraft (CHF/Einwohner)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de-CH" sz="16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Blatt1!$A$2:$A$5</c:f>
              <c:strCache>
                <c:ptCount val="4"/>
                <c:pt idx="0">
                  <c:v>RE 2020 
(FAG 2022)</c:v>
                </c:pt>
                <c:pt idx="1">
                  <c:v>RE 2021 
(FAG 2023)</c:v>
                </c:pt>
                <c:pt idx="2">
                  <c:v>RE 2022 
(FAG 2024)</c:v>
                </c:pt>
                <c:pt idx="3">
                  <c:v>RE 2023 
(FAG 2025)</c:v>
                </c:pt>
              </c:strCache>
            </c:strRef>
          </c:cat>
          <c:val>
            <c:numRef>
              <c:f>Blatt1!$D$2:$D$5</c:f>
              <c:numCache>
                <c:formatCode>#,##0_ ;\-#,##0\ </c:formatCode>
                <c:ptCount val="4"/>
                <c:pt idx="0">
                  <c:v>11381</c:v>
                </c:pt>
                <c:pt idx="1">
                  <c:v>11674</c:v>
                </c:pt>
                <c:pt idx="2">
                  <c:v>12288</c:v>
                </c:pt>
                <c:pt idx="3">
                  <c:v>13726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6DB-4CA3-BBFD-60D0B51413B4}"/>
            </c:ext>
          </c:extLst>
        </c:ser>
        <c:ser>
          <c:idx val="3"/>
          <c:order val="3"/>
          <c:tx>
            <c:strRef>
              <c:f>Blatt1!$E$1</c:f>
              <c:strCache>
                <c:ptCount val="1"/>
                <c:pt idx="0">
                  <c:v>Anz. Einwohner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Blatt1!$A$2:$A$5</c:f>
              <c:strCache>
                <c:ptCount val="4"/>
                <c:pt idx="0">
                  <c:v>RE 2020 
(FAG 2022)</c:v>
                </c:pt>
                <c:pt idx="1">
                  <c:v>RE 2021 
(FAG 2023)</c:v>
                </c:pt>
                <c:pt idx="2">
                  <c:v>RE 2022 
(FAG 2024)</c:v>
                </c:pt>
                <c:pt idx="3">
                  <c:v>RE 2023 
(FAG 2025)</c:v>
                </c:pt>
              </c:strCache>
            </c:strRef>
          </c:cat>
          <c:val>
            <c:numRef>
              <c:f>Blatt1!$E$2:$E$5</c:f>
              <c:numCache>
                <c:formatCode>#,##0_ ;\-#,##0\ </c:formatCode>
                <c:ptCount val="4"/>
                <c:pt idx="0">
                  <c:v>5573</c:v>
                </c:pt>
                <c:pt idx="1">
                  <c:v>5584</c:v>
                </c:pt>
                <c:pt idx="2">
                  <c:v>5623</c:v>
                </c:pt>
                <c:pt idx="3">
                  <c:v>5758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6DB-4CA3-BBFD-60D0B51413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0791680"/>
        <c:axId val="150793216"/>
        <c:extLst/>
      </c:lineChart>
      <c:catAx>
        <c:axId val="150791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de-DE"/>
          </a:p>
        </c:txPr>
        <c:crossAx val="150793216"/>
        <c:crosses val="autoZero"/>
        <c:auto val="1"/>
        <c:lblAlgn val="ctr"/>
        <c:lblOffset val="100"/>
        <c:noMultiLvlLbl val="0"/>
      </c:catAx>
      <c:valAx>
        <c:axId val="150793216"/>
        <c:scaling>
          <c:orientation val="minMax"/>
          <c:max val="4000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de-DE"/>
          </a:p>
        </c:txPr>
        <c:crossAx val="150791680"/>
        <c:crosses val="autoZero"/>
        <c:crossBetween val="between"/>
        <c:majorUnit val="5000"/>
      </c:valAx>
    </c:plotArea>
    <c:legend>
      <c:legendPos val="r"/>
      <c:layout>
        <c:manualLayout>
          <c:xMode val="edge"/>
          <c:yMode val="edge"/>
          <c:x val="0.71957289635603139"/>
          <c:y val="0.26065769316370802"/>
          <c:w val="0.25318994404330331"/>
          <c:h val="0.6167689865860454"/>
        </c:manualLayout>
      </c:layout>
      <c:overlay val="0"/>
      <c:txPr>
        <a:bodyPr/>
        <a:lstStyle/>
        <a:p>
          <a:pPr>
            <a:defRPr sz="16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de-CH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Nettoinvestitionen: </a:t>
            </a:r>
          </a:p>
          <a:p>
            <a:pPr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de-CH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Steuerhaushalt 61.5 Mio.</a:t>
            </a:r>
            <a:r>
              <a:rPr lang="de-CH" sz="16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Gebührenhaushalte 4.6 Mio. </a:t>
            </a:r>
            <a:endParaRPr lang="de-CH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2400749334724194"/>
          <c:y val="3.91284522386404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929181590022103E-2"/>
          <c:y val="0.20475595024130963"/>
          <c:w val="0.93691477288009462"/>
          <c:h val="0.5763076977471878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'Seite 13'!$E$22</c:f>
              <c:strCache>
                <c:ptCount val="1"/>
                <c:pt idx="0">
                  <c:v>Steuerhaushalt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'Seite 13'!$F$9:$J$9</c:f>
              <c:strCache>
                <c:ptCount val="5"/>
                <c:pt idx="0">
                  <c:v>HR2024</c:v>
                </c:pt>
                <c:pt idx="1">
                  <c:v>BU2025</c:v>
                </c:pt>
                <c:pt idx="2">
                  <c:v>P2026</c:v>
                </c:pt>
                <c:pt idx="3">
                  <c:v>P2027</c:v>
                </c:pt>
                <c:pt idx="4">
                  <c:v>P2028</c:v>
                </c:pt>
              </c:strCache>
            </c:strRef>
          </c:cat>
          <c:val>
            <c:numRef>
              <c:f>'Seite 13'!$F$22:$J$22</c:f>
              <c:numCache>
                <c:formatCode>#,##0</c:formatCode>
                <c:ptCount val="5"/>
                <c:pt idx="0">
                  <c:v>5.2389999999999999</c:v>
                </c:pt>
                <c:pt idx="1">
                  <c:v>14.701000000000001</c:v>
                </c:pt>
                <c:pt idx="2">
                  <c:v>14.154</c:v>
                </c:pt>
                <c:pt idx="3">
                  <c:v>13.26</c:v>
                </c:pt>
                <c:pt idx="4">
                  <c:v>14.113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AF-4B13-8CFF-A94300EF40C1}"/>
            </c:ext>
          </c:extLst>
        </c:ser>
        <c:ser>
          <c:idx val="1"/>
          <c:order val="1"/>
          <c:tx>
            <c:strRef>
              <c:f>'Seite 13'!$E$23</c:f>
              <c:strCache>
                <c:ptCount val="1"/>
                <c:pt idx="0">
                  <c:v>Gebührenhaushalt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'Seite 13'!$F$9:$J$9</c:f>
              <c:strCache>
                <c:ptCount val="5"/>
                <c:pt idx="0">
                  <c:v>HR2024</c:v>
                </c:pt>
                <c:pt idx="1">
                  <c:v>BU2025</c:v>
                </c:pt>
                <c:pt idx="2">
                  <c:v>P2026</c:v>
                </c:pt>
                <c:pt idx="3">
                  <c:v>P2027</c:v>
                </c:pt>
                <c:pt idx="4">
                  <c:v>P2028</c:v>
                </c:pt>
              </c:strCache>
            </c:strRef>
          </c:cat>
          <c:val>
            <c:numRef>
              <c:f>'Seite 13'!$F$23:$J$23</c:f>
              <c:numCache>
                <c:formatCode>#,##0</c:formatCode>
                <c:ptCount val="5"/>
                <c:pt idx="0">
                  <c:v>9.9000000000000005E-2</c:v>
                </c:pt>
                <c:pt idx="1">
                  <c:v>0.95399999999999996</c:v>
                </c:pt>
                <c:pt idx="2">
                  <c:v>0.76300000000000001</c:v>
                </c:pt>
                <c:pt idx="3">
                  <c:v>1.9410000000000001</c:v>
                </c:pt>
                <c:pt idx="4">
                  <c:v>0.88200000000000001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AF-4B13-8CFF-A94300EF4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4036048"/>
        <c:axId val="714036408"/>
        <c:axId val="0"/>
      </c:bar3DChart>
      <c:catAx>
        <c:axId val="71403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714036408"/>
        <c:crosses val="autoZero"/>
        <c:auto val="1"/>
        <c:lblAlgn val="ctr"/>
        <c:lblOffset val="100"/>
        <c:noMultiLvlLbl val="0"/>
      </c:catAx>
      <c:valAx>
        <c:axId val="71403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14036048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800348901376025E-2"/>
          <c:y val="5.9491620599722975E-2"/>
          <c:w val="0.89546053822643001"/>
          <c:h val="0.87823988918976248"/>
        </c:manualLayout>
      </c:layout>
      <c:areaChart>
        <c:grouping val="stacked"/>
        <c:varyColors val="0"/>
        <c:ser>
          <c:idx val="4"/>
          <c:order val="4"/>
          <c:tx>
            <c:strRef>
              <c:f>'Grafik 3'!$P$64</c:f>
              <c:strCache>
                <c:ptCount val="1"/>
                <c:pt idx="0">
                  <c:v>FP min.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c:spPr>
          <c:cat>
            <c:strRef>
              <c:f>'Grafik 3'!$V$59:$AD$59</c:f>
              <c:strCache>
                <c:ptCount val="9"/>
                <c:pt idx="0">
                  <c:v>RE 2020</c:v>
                </c:pt>
                <c:pt idx="1">
                  <c:v>RE 2021</c:v>
                </c:pt>
                <c:pt idx="2">
                  <c:v>RE 2022</c:v>
                </c:pt>
                <c:pt idx="3">
                  <c:v>RE 2023</c:v>
                </c:pt>
                <c:pt idx="4">
                  <c:v>FOC 2024</c:v>
                </c:pt>
                <c:pt idx="5">
                  <c:v>Plan 2025</c:v>
                </c:pt>
                <c:pt idx="6">
                  <c:v>Plan 2026</c:v>
                </c:pt>
                <c:pt idx="7">
                  <c:v>Plan 2027</c:v>
                </c:pt>
                <c:pt idx="8">
                  <c:v>Plan 2028</c:v>
                </c:pt>
              </c:strCache>
            </c:strRef>
          </c:cat>
          <c:val>
            <c:numRef>
              <c:f>'Grafik 3'!$V$64:$AD$64</c:f>
              <c:numCache>
                <c:formatCode>0.00</c:formatCode>
                <c:ptCount val="9"/>
                <c:pt idx="0" formatCode="General">
                  <c:v>-11.2</c:v>
                </c:pt>
                <c:pt idx="1">
                  <c:v>-11.18</c:v>
                </c:pt>
                <c:pt idx="2">
                  <c:v>-11.246</c:v>
                </c:pt>
                <c:pt idx="3">
                  <c:v>-11.538</c:v>
                </c:pt>
                <c:pt idx="4">
                  <c:v>-11.616</c:v>
                </c:pt>
                <c:pt idx="5">
                  <c:v>-11.715999999999999</c:v>
                </c:pt>
                <c:pt idx="6">
                  <c:v>-11.816000000000001</c:v>
                </c:pt>
                <c:pt idx="7">
                  <c:v>-11.916</c:v>
                </c:pt>
                <c:pt idx="8">
                  <c:v>-12.016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49-40B6-B2AD-403628BD36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6324072"/>
        <c:axId val="376325384"/>
      </c:areaChart>
      <c:areaChart>
        <c:grouping val="stacked"/>
        <c:varyColors val="0"/>
        <c:ser>
          <c:idx val="3"/>
          <c:order val="3"/>
          <c:tx>
            <c:strRef>
              <c:f>'Grafik 3'!$P$63</c:f>
              <c:strCache>
                <c:ptCount val="1"/>
                <c:pt idx="0">
                  <c:v>FP max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c:spPr>
          <c:cat>
            <c:strRef>
              <c:f>'Grafik 3'!$V$59:$AD$59</c:f>
              <c:strCache>
                <c:ptCount val="9"/>
                <c:pt idx="0">
                  <c:v>RE 2020</c:v>
                </c:pt>
                <c:pt idx="1">
                  <c:v>RE 2021</c:v>
                </c:pt>
                <c:pt idx="2">
                  <c:v>RE 2022</c:v>
                </c:pt>
                <c:pt idx="3">
                  <c:v>RE 2023</c:v>
                </c:pt>
                <c:pt idx="4">
                  <c:v>FOC 2024</c:v>
                </c:pt>
                <c:pt idx="5">
                  <c:v>Plan 2025</c:v>
                </c:pt>
                <c:pt idx="6">
                  <c:v>Plan 2026</c:v>
                </c:pt>
                <c:pt idx="7">
                  <c:v>Plan 2027</c:v>
                </c:pt>
                <c:pt idx="8">
                  <c:v>Plan 2028</c:v>
                </c:pt>
              </c:strCache>
            </c:strRef>
          </c:cat>
          <c:val>
            <c:numRef>
              <c:f>'Grafik 3'!$V$63:$AD$63</c:f>
              <c:numCache>
                <c:formatCode>0.00</c:formatCode>
                <c:ptCount val="9"/>
                <c:pt idx="0" formatCode="General">
                  <c:v>11.2</c:v>
                </c:pt>
                <c:pt idx="1">
                  <c:v>11.18</c:v>
                </c:pt>
                <c:pt idx="2">
                  <c:v>11.246</c:v>
                </c:pt>
                <c:pt idx="3">
                  <c:v>11.538</c:v>
                </c:pt>
                <c:pt idx="4">
                  <c:v>11.616</c:v>
                </c:pt>
                <c:pt idx="5">
                  <c:v>11.715999999999999</c:v>
                </c:pt>
                <c:pt idx="6">
                  <c:v>11.816000000000001</c:v>
                </c:pt>
                <c:pt idx="7">
                  <c:v>11.916</c:v>
                </c:pt>
                <c:pt idx="8">
                  <c:v>12.016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49-40B6-B2AD-403628BD36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0275000"/>
        <c:axId val="570274672"/>
      </c:areaChart>
      <c:lineChart>
        <c:grouping val="standard"/>
        <c:varyColors val="0"/>
        <c:ser>
          <c:idx val="0"/>
          <c:order val="0"/>
          <c:tx>
            <c:strRef>
              <c:f>'Grafik 3'!$P$60</c:f>
              <c:strCache>
                <c:ptCount val="1"/>
                <c:pt idx="0">
                  <c:v>Nettovermögen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1.9226547108124433E-2"/>
                  <c:y val="-5.34571979853808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4472C4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dirty="0">
                        <a:solidFill>
                          <a:srgbClr val="4472C4"/>
                        </a:solidFill>
                      </a:rPr>
                      <a:t>Nettovermögen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4472C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49-40B6-B2AD-403628BD36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'Grafik 3'!$V$59:$AD$59</c:f>
              <c:strCache>
                <c:ptCount val="9"/>
                <c:pt idx="0">
                  <c:v>RE 2020</c:v>
                </c:pt>
                <c:pt idx="1">
                  <c:v>RE 2021</c:v>
                </c:pt>
                <c:pt idx="2">
                  <c:v>RE 2022</c:v>
                </c:pt>
                <c:pt idx="3">
                  <c:v>RE 2023</c:v>
                </c:pt>
                <c:pt idx="4">
                  <c:v>FOC 2024</c:v>
                </c:pt>
                <c:pt idx="5">
                  <c:v>Plan 2025</c:v>
                </c:pt>
                <c:pt idx="6">
                  <c:v>Plan 2026</c:v>
                </c:pt>
                <c:pt idx="7">
                  <c:v>Plan 2027</c:v>
                </c:pt>
                <c:pt idx="8">
                  <c:v>Plan 2028</c:v>
                </c:pt>
              </c:strCache>
            </c:strRef>
          </c:cat>
          <c:val>
            <c:numRef>
              <c:f>'Grafik 3'!$V$60:$AD$60</c:f>
              <c:numCache>
                <c:formatCode>General</c:formatCode>
                <c:ptCount val="9"/>
                <c:pt idx="0">
                  <c:v>13.8</c:v>
                </c:pt>
                <c:pt idx="1">
                  <c:v>8.6</c:v>
                </c:pt>
                <c:pt idx="2">
                  <c:v>36.700000000000003</c:v>
                </c:pt>
                <c:pt idx="3">
                  <c:v>56.97</c:v>
                </c:pt>
                <c:pt idx="4">
                  <c:v>53.02</c:v>
                </c:pt>
                <c:pt idx="5">
                  <c:v>37.85</c:v>
                </c:pt>
                <c:pt idx="6">
                  <c:v>24.43</c:v>
                </c:pt>
                <c:pt idx="7">
                  <c:v>12.61</c:v>
                </c:pt>
                <c:pt idx="8">
                  <c:v>-0.44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D49-40B6-B2AD-403628BD36D6}"/>
            </c:ext>
          </c:extLst>
        </c:ser>
        <c:ser>
          <c:idx val="1"/>
          <c:order val="1"/>
          <c:tx>
            <c:strRef>
              <c:f>'Grafik 3'!$P$61</c:f>
              <c:strCache>
                <c:ptCount val="1"/>
                <c:pt idx="0">
                  <c:v>Fremdverschuldung</c:v>
                </c:pt>
              </c:strCache>
            </c:strRef>
          </c:tx>
          <c:spPr>
            <a:ln w="7620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4.5443605499408948E-3"/>
                  <c:y val="6.631065842438804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dirty="0" err="1">
                        <a:solidFill>
                          <a:srgbClr val="FF0000"/>
                        </a:solidFill>
                      </a:rPr>
                      <a:t>Fremdverschuldung</a:t>
                    </a:r>
                    <a:endParaRPr lang="en-US" sz="1600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49-40B6-B2AD-403628BD36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'Grafik 3'!$V$59:$AD$59</c:f>
              <c:strCache>
                <c:ptCount val="9"/>
                <c:pt idx="0">
                  <c:v>RE 2020</c:v>
                </c:pt>
                <c:pt idx="1">
                  <c:v>RE 2021</c:v>
                </c:pt>
                <c:pt idx="2">
                  <c:v>RE 2022</c:v>
                </c:pt>
                <c:pt idx="3">
                  <c:v>RE 2023</c:v>
                </c:pt>
                <c:pt idx="4">
                  <c:v>FOC 2024</c:v>
                </c:pt>
                <c:pt idx="5">
                  <c:v>Plan 2025</c:v>
                </c:pt>
                <c:pt idx="6">
                  <c:v>Plan 2026</c:v>
                </c:pt>
                <c:pt idx="7">
                  <c:v>Plan 2027</c:v>
                </c:pt>
                <c:pt idx="8">
                  <c:v>Plan 2028</c:v>
                </c:pt>
              </c:strCache>
            </c:strRef>
          </c:cat>
          <c:val>
            <c:numRef>
              <c:f>'Grafik 3'!$V$61:$AD$61</c:f>
              <c:numCache>
                <c:formatCode>General</c:formatCode>
                <c:ptCount val="9"/>
                <c:pt idx="0">
                  <c:v>-20</c:v>
                </c:pt>
                <c:pt idx="1">
                  <c:v>-20</c:v>
                </c:pt>
                <c:pt idx="2">
                  <c:v>-3.1</c:v>
                </c:pt>
                <c:pt idx="3">
                  <c:v>-3</c:v>
                </c:pt>
                <c:pt idx="4">
                  <c:v>-3</c:v>
                </c:pt>
                <c:pt idx="5">
                  <c:v>-3</c:v>
                </c:pt>
                <c:pt idx="6">
                  <c:v>-3</c:v>
                </c:pt>
                <c:pt idx="7">
                  <c:v>-2.9</c:v>
                </c:pt>
                <c:pt idx="8">
                  <c:v>-11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D49-40B6-B2AD-403628BD36D6}"/>
            </c:ext>
          </c:extLst>
        </c:ser>
        <c:ser>
          <c:idx val="2"/>
          <c:order val="2"/>
          <c:tx>
            <c:strRef>
              <c:f>'Grafik 3'!$P$62</c:f>
              <c:strCache>
                <c:ptCount val="1"/>
                <c:pt idx="0">
                  <c:v>Verschuldungsgrenze</c:v>
                </c:pt>
              </c:strCache>
            </c:strRef>
          </c:tx>
          <c:spPr>
            <a:ln w="762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2.5527736658821604E-2"/>
                  <c:y val="-4.94474057780937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>
                        <a:solidFill>
                          <a:srgbClr val="FF0000"/>
                        </a:solidFill>
                      </a:rPr>
                      <a:t>Verschuldungsgrenze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D49-40B6-B2AD-403628BD36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'Grafik 3'!$V$59:$AD$59</c:f>
              <c:strCache>
                <c:ptCount val="9"/>
                <c:pt idx="0">
                  <c:v>RE 2020</c:v>
                </c:pt>
                <c:pt idx="1">
                  <c:v>RE 2021</c:v>
                </c:pt>
                <c:pt idx="2">
                  <c:v>RE 2022</c:v>
                </c:pt>
                <c:pt idx="3">
                  <c:v>RE 2023</c:v>
                </c:pt>
                <c:pt idx="4">
                  <c:v>FOC 2024</c:v>
                </c:pt>
                <c:pt idx="5">
                  <c:v>Plan 2025</c:v>
                </c:pt>
                <c:pt idx="6">
                  <c:v>Plan 2026</c:v>
                </c:pt>
                <c:pt idx="7">
                  <c:v>Plan 2027</c:v>
                </c:pt>
                <c:pt idx="8">
                  <c:v>Plan 2028</c:v>
                </c:pt>
              </c:strCache>
            </c:strRef>
          </c:cat>
          <c:val>
            <c:numRef>
              <c:f>'Grafik 3'!$V$62:$AD$62</c:f>
              <c:numCache>
                <c:formatCode>General</c:formatCode>
                <c:ptCount val="9"/>
                <c:pt idx="0">
                  <c:v>-40.4</c:v>
                </c:pt>
                <c:pt idx="1">
                  <c:v>-39.6</c:v>
                </c:pt>
                <c:pt idx="2" formatCode="0.0">
                  <c:v>-40.681666666666672</c:v>
                </c:pt>
                <c:pt idx="3" formatCode="0.0">
                  <c:v>-40.578333333333333</c:v>
                </c:pt>
                <c:pt idx="4" formatCode="0.0">
                  <c:v>-40.773333333333333</c:v>
                </c:pt>
                <c:pt idx="5" formatCode="0.0">
                  <c:v>-40.79</c:v>
                </c:pt>
                <c:pt idx="6" formatCode="0.0">
                  <c:v>-41.506666666666668</c:v>
                </c:pt>
                <c:pt idx="7" formatCode="0.0">
                  <c:v>-42.089999999999996</c:v>
                </c:pt>
                <c:pt idx="8" formatCode="0.0">
                  <c:v>-42.339999999999996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D49-40B6-B2AD-403628BD36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6324072"/>
        <c:axId val="376325384"/>
      </c:lineChart>
      <c:catAx>
        <c:axId val="376324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76325384"/>
        <c:crosses val="autoZero"/>
        <c:auto val="1"/>
        <c:lblAlgn val="ctr"/>
        <c:lblOffset val="100"/>
        <c:tickMarkSkip val="2"/>
        <c:noMultiLvlLbl val="0"/>
      </c:catAx>
      <c:valAx>
        <c:axId val="376325384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CH" sz="1600" b="1">
                    <a:solidFill>
                      <a:sysClr val="windowText" lastClr="000000"/>
                    </a:solidFill>
                  </a:rPr>
                  <a:t>In Mio. CHF</a:t>
                </a:r>
              </a:p>
            </c:rich>
          </c:tx>
          <c:layout>
            <c:manualLayout>
              <c:xMode val="edge"/>
              <c:yMode val="edge"/>
              <c:x val="1.2606468514712303E-2"/>
              <c:y val="0.380930043624153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76324072"/>
        <c:crossesAt val="0"/>
        <c:crossBetween val="between"/>
      </c:valAx>
      <c:valAx>
        <c:axId val="570274672"/>
        <c:scaling>
          <c:orientation val="minMax"/>
          <c:max val="30"/>
          <c:min val="-50"/>
        </c:scaling>
        <c:delete val="1"/>
        <c:axPos val="r"/>
        <c:numFmt formatCode="General" sourceLinked="1"/>
        <c:majorTickMark val="out"/>
        <c:minorTickMark val="none"/>
        <c:tickLblPos val="nextTo"/>
        <c:crossAx val="570275000"/>
        <c:crosses val="max"/>
        <c:crossBetween val="between"/>
      </c:valAx>
      <c:catAx>
        <c:axId val="5702750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02746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0.07788</cdr:x>
      <cdr:y>0.40049</cdr:y>
    </cdr:from>
    <cdr:to>
      <cdr:x>0.29808</cdr:x>
      <cdr:y>0.55515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301E9A82-D8EE-4221-C65E-FB01AA704E33}"/>
            </a:ext>
          </a:extLst>
        </cdr:cNvPr>
        <cdr:cNvSpPr txBox="1"/>
      </cdr:nvSpPr>
      <cdr:spPr>
        <a:xfrm xmlns:a="http://schemas.openxmlformats.org/drawingml/2006/main">
          <a:off x="914114" y="1853536"/>
          <a:ext cx="2584581" cy="7157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rtl="0"/>
          <a:r>
            <a:rPr lang="en-US" sz="1600" b="1" i="0" baseline="0" dirty="0">
              <a:effectLst/>
              <a:latin typeface="+mn-lt"/>
              <a:ea typeface="+mn-ea"/>
              <a:cs typeface="+mn-cs"/>
            </a:rPr>
            <a:t>Bereich finanzpolitische </a:t>
          </a:r>
        </a:p>
        <a:p xmlns:a="http://schemas.openxmlformats.org/drawingml/2006/main">
          <a:pPr algn="ctr" rtl="0"/>
          <a:r>
            <a:rPr lang="en-US" sz="1600" b="1" i="0" baseline="0" dirty="0">
              <a:effectLst/>
              <a:latin typeface="+mn-lt"/>
              <a:ea typeface="+mn-ea"/>
              <a:cs typeface="+mn-cs"/>
            </a:rPr>
            <a:t>Zielsetzung Nettovermögen</a:t>
          </a:r>
          <a:endParaRPr lang="de-CH" sz="1600" dirty="0">
            <a:effectLst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03278-1670-46B7-B1EC-EEF911C07F4E}" type="datetimeFigureOut">
              <a:rPr lang="de-CH" smtClean="0"/>
              <a:t>03.12.2024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377317"/>
            <a:ext cx="2945659" cy="495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377317"/>
            <a:ext cx="2945659" cy="495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BFC66-3709-4849-A626-AE0E15CD5A6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34768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A2092-A81D-444C-AD4E-33DEB852C53F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92526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A2092-A81D-444C-AD4E-33DEB852C53F}" type="slidenum">
              <a:rPr lang="de-CH" smtClean="0"/>
              <a:t>47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67522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A2092-A81D-444C-AD4E-33DEB852C53F}" type="slidenum">
              <a:rPr lang="de-CH" smtClean="0"/>
              <a:t>48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78657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1EC9B-6A5A-480E-B09E-0AB6D6321025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3021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1EC9B-6A5A-480E-B09E-0AB6D6321025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89190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A2092-A81D-444C-AD4E-33DEB852C53F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08510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BFC66-3709-4849-A626-AE0E15CD5A61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74103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BFC66-3709-4849-A626-AE0E15CD5A61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95913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A2092-A81D-444C-AD4E-33DEB852C53F}" type="slidenum">
              <a:rPr lang="de-CH" smtClean="0"/>
              <a:t>44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25460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A2092-A81D-444C-AD4E-33DEB852C53F}" type="slidenum">
              <a:rPr lang="de-CH" smtClean="0"/>
              <a:t>45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2820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A2092-A81D-444C-AD4E-33DEB852C53F}" type="slidenum">
              <a:rPr lang="de-CH" smtClean="0"/>
              <a:t>46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58598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92000" cy="6237312"/>
          </a:xfrm>
          <a:prstGeom prst="rect">
            <a:avLst/>
          </a:prstGeom>
          <a:solidFill>
            <a:srgbClr val="0034A5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de-DE" sz="220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8" name="Bild 3" descr="zumikon_logo_horizont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960" y="6394028"/>
            <a:ext cx="1691680" cy="333596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 userDrawn="1"/>
        </p:nvSpPr>
        <p:spPr>
          <a:xfrm>
            <a:off x="527051" y="261938"/>
            <a:ext cx="11330515" cy="863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Gemeindeversammlung</a:t>
            </a:r>
            <a:endParaRPr lang="de-DE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27050" y="1484313"/>
            <a:ext cx="11330517" cy="439261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CH" dirty="0"/>
              <a:t>8. Dezember 2018</a:t>
            </a:r>
          </a:p>
        </p:txBody>
      </p:sp>
      <p:sp>
        <p:nvSpPr>
          <p:cNvPr id="11" name="Foliennummernplatzhalter 13"/>
          <p:cNvSpPr txBox="1">
            <a:spLocks/>
          </p:cNvSpPr>
          <p:nvPr userDrawn="1"/>
        </p:nvSpPr>
        <p:spPr>
          <a:xfrm>
            <a:off x="527050" y="6505475"/>
            <a:ext cx="480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78719F-05E8-49F9-9B3F-9D45FAF207CD}" type="slidenum"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‹Nr.›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032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ktandenübersic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27440" y="318473"/>
            <a:ext cx="11329200" cy="864000"/>
          </a:xfrm>
        </p:spPr>
        <p:txBody>
          <a:bodyPr anchor="b">
            <a:normAutofit/>
          </a:bodyPr>
          <a:lstStyle>
            <a:lvl1pPr>
              <a:defRPr sz="2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Traktanden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27440" y="1579070"/>
            <a:ext cx="11329200" cy="4327200"/>
          </a:xfrm>
        </p:spPr>
        <p:txBody>
          <a:bodyPr/>
          <a:lstStyle>
            <a:lvl1pPr marL="0" indent="0">
              <a:buFont typeface="+mj-lt"/>
              <a:buNone/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Traktandum 1</a:t>
            </a:r>
          </a:p>
          <a:p>
            <a:pPr lvl="0"/>
            <a:r>
              <a:rPr lang="de-DE" dirty="0"/>
              <a:t>Traktandum 2</a:t>
            </a:r>
          </a:p>
          <a:p>
            <a:pPr lvl="0"/>
            <a:r>
              <a:rPr lang="de-DE" dirty="0"/>
              <a:t> </a:t>
            </a:r>
            <a:r>
              <a:rPr lang="de-DE" dirty="0" err="1"/>
              <a:t>xxxx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66327" y="6356350"/>
            <a:ext cx="6987073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de-CH" dirty="0"/>
              <a:t>Gemeindeversammlung vom XX.XX.XXXX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D6DB-5F21-4EAD-B238-930150B9D735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Bild 3" descr="zumikon_logo_horizont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960" y="6394028"/>
            <a:ext cx="1691680" cy="333596"/>
          </a:xfrm>
          <a:prstGeom prst="rect">
            <a:avLst/>
          </a:prstGeom>
        </p:spPr>
      </p:pic>
      <p:sp>
        <p:nvSpPr>
          <p:cNvPr id="8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1" y="9"/>
            <a:ext cx="11330516" cy="324000"/>
          </a:xfrm>
        </p:spPr>
        <p:txBody>
          <a:bodyPr tIns="54000">
            <a:noAutofit/>
          </a:bodyPr>
          <a:lstStyle>
            <a:lvl1pPr marL="288000" indent="-288000" algn="r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→"/>
              <a:defRPr sz="1600" b="1">
                <a:solidFill>
                  <a:srgbClr val="0034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Traktanden</a:t>
            </a:r>
          </a:p>
        </p:txBody>
      </p:sp>
      <p:sp>
        <p:nvSpPr>
          <p:cNvPr id="9" name="Foliennummernplatzhalter 13"/>
          <p:cNvSpPr txBox="1">
            <a:spLocks/>
          </p:cNvSpPr>
          <p:nvPr userDrawn="1"/>
        </p:nvSpPr>
        <p:spPr>
          <a:xfrm>
            <a:off x="527051" y="6505475"/>
            <a:ext cx="480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78719F-05E8-49F9-9B3F-9D45FAF207CD}" type="slidenum"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‹Nr.›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440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D6DB-5F21-4EAD-B238-930150B9D735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Foliennummernplatzhalter 13"/>
          <p:cNvSpPr txBox="1">
            <a:spLocks/>
          </p:cNvSpPr>
          <p:nvPr userDrawn="1"/>
        </p:nvSpPr>
        <p:spPr>
          <a:xfrm>
            <a:off x="527051" y="6505475"/>
            <a:ext cx="480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78719F-05E8-49F9-9B3F-9D45FAF207CD}" type="slidenum"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‹Nr.›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573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2012-E44D-4051-BBB3-3323661AD130}" type="datetimeFigureOut">
              <a:rPr lang="de-CH" smtClean="0"/>
              <a:t>03.12.2024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D6DB-5F21-4EAD-B238-930150B9D73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69169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D6DB-5F21-4EAD-B238-930150B9D735}" type="slidenum">
              <a:rPr lang="de-CH" smtClean="0"/>
              <a:t>‹Nr.›</a:t>
            </a:fld>
            <a:endParaRPr lang="de-CH"/>
          </a:p>
        </p:txBody>
      </p:sp>
      <p:sp>
        <p:nvSpPr>
          <p:cNvPr id="6" name="Foliennummernplatzhalter 13"/>
          <p:cNvSpPr txBox="1">
            <a:spLocks/>
          </p:cNvSpPr>
          <p:nvPr userDrawn="1"/>
        </p:nvSpPr>
        <p:spPr>
          <a:xfrm>
            <a:off x="527051" y="6505475"/>
            <a:ext cx="480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78719F-05E8-49F9-9B3F-9D45FAF207CD}" type="slidenum"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‹Nr.›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653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2012-E44D-4051-BBB3-3323661AD130}" type="datetimeFigureOut">
              <a:rPr lang="de-CH" smtClean="0"/>
              <a:t>03.12.2024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D6DB-5F21-4EAD-B238-930150B9D73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56253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2012-E44D-4051-BBB3-3323661AD130}" type="datetimeFigureOut">
              <a:rPr lang="de-CH" smtClean="0"/>
              <a:t>03.12.2024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D6DB-5F21-4EAD-B238-930150B9D73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63826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2012-E44D-4051-BBB3-3323661AD130}" type="datetimeFigureOut">
              <a:rPr lang="de-CH" smtClean="0"/>
              <a:t>03.12.2024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D6DB-5F21-4EAD-B238-930150B9D73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74389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2012-E44D-4051-BBB3-3323661AD130}" type="datetimeFigureOut">
              <a:rPr lang="de-CH" smtClean="0"/>
              <a:t>03.12.2024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D6DB-5F21-4EAD-B238-930150B9D73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30160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2012-E44D-4051-BBB3-3323661AD130}" type="datetimeFigureOut">
              <a:rPr lang="de-CH" smtClean="0"/>
              <a:t>03.12.2024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D6DB-5F21-4EAD-B238-930150B9D73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7722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fol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7440" y="318473"/>
            <a:ext cx="11329200" cy="864000"/>
          </a:xfrm>
        </p:spPr>
        <p:txBody>
          <a:bodyPr anchor="b">
            <a:normAutofit/>
          </a:bodyPr>
          <a:lstStyle>
            <a:lvl1pPr>
              <a:defRPr sz="2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7440" y="1579070"/>
            <a:ext cx="11329200" cy="4327200"/>
          </a:xfr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66327" y="6356350"/>
            <a:ext cx="6987073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de-CH" dirty="0"/>
              <a:t>Gemeindeversammlung vom XX.XX.XXXX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D6DB-5F21-4EAD-B238-930150B9D735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Bild 3" descr="zumikon_logo_horizont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960" y="6394028"/>
            <a:ext cx="1691680" cy="333596"/>
          </a:xfrm>
          <a:prstGeom prst="rect">
            <a:avLst/>
          </a:prstGeom>
        </p:spPr>
      </p:pic>
      <p:sp>
        <p:nvSpPr>
          <p:cNvPr id="8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1" y="9"/>
            <a:ext cx="11330516" cy="324000"/>
          </a:xfrm>
        </p:spPr>
        <p:txBody>
          <a:bodyPr tIns="54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600" b="1">
                <a:solidFill>
                  <a:srgbClr val="0034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Agendatitel</a:t>
            </a:r>
            <a:r>
              <a:rPr lang="de-DE" dirty="0"/>
              <a:t> bearbeiten</a:t>
            </a:r>
          </a:p>
        </p:txBody>
      </p:sp>
      <p:sp>
        <p:nvSpPr>
          <p:cNvPr id="9" name="Foliennummernplatzhalter 13"/>
          <p:cNvSpPr txBox="1">
            <a:spLocks/>
          </p:cNvSpPr>
          <p:nvPr userDrawn="1"/>
        </p:nvSpPr>
        <p:spPr>
          <a:xfrm>
            <a:off x="527051" y="6505475"/>
            <a:ext cx="480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78719F-05E8-49F9-9B3F-9D45FAF207CD}" type="slidenum"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‹Nr.›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90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7440" y="318473"/>
            <a:ext cx="11329200" cy="864000"/>
          </a:xfrm>
        </p:spPr>
        <p:txBody>
          <a:bodyPr anchor="b">
            <a:normAutofit/>
          </a:bodyPr>
          <a:lstStyle>
            <a:lvl1pPr>
              <a:defRPr sz="2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7440" y="1579070"/>
            <a:ext cx="11329200" cy="4327200"/>
          </a:xfr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66327" y="6356350"/>
            <a:ext cx="6987073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de-CH" dirty="0"/>
              <a:t>Gemeindeversammlung vom XX.XX.XXXX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D6DB-5F21-4EAD-B238-930150B9D735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Bild 3" descr="zumikon_logo_horizont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960" y="6394028"/>
            <a:ext cx="1691680" cy="333596"/>
          </a:xfrm>
          <a:prstGeom prst="rect">
            <a:avLst/>
          </a:prstGeom>
        </p:spPr>
      </p:pic>
      <p:sp>
        <p:nvSpPr>
          <p:cNvPr id="8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1" y="9"/>
            <a:ext cx="11330516" cy="324000"/>
          </a:xfrm>
        </p:spPr>
        <p:txBody>
          <a:bodyPr tIns="54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600" b="1">
                <a:solidFill>
                  <a:srgbClr val="0034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Agendatitel</a:t>
            </a:r>
            <a:r>
              <a:rPr lang="de-DE" dirty="0"/>
              <a:t> bearbeiten</a:t>
            </a:r>
          </a:p>
        </p:txBody>
      </p:sp>
      <p:sp>
        <p:nvSpPr>
          <p:cNvPr id="9" name="Foliennummernplatzhalter 13"/>
          <p:cNvSpPr txBox="1">
            <a:spLocks/>
          </p:cNvSpPr>
          <p:nvPr userDrawn="1"/>
        </p:nvSpPr>
        <p:spPr>
          <a:xfrm>
            <a:off x="527051" y="6505475"/>
            <a:ext cx="480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78719F-05E8-49F9-9B3F-9D45FAF207CD}" type="slidenum"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‹Nr.›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971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Geschä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D6DB-5F21-4EAD-B238-930150B9D735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0" y="0"/>
            <a:ext cx="12192000" cy="623731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27050" y="1484313"/>
            <a:ext cx="11330517" cy="4392612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endParaRPr lang="de-CH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27440" y="318473"/>
            <a:ext cx="11329200" cy="864000"/>
          </a:xfrm>
        </p:spPr>
        <p:txBody>
          <a:bodyPr anchor="b">
            <a:normAutofit/>
          </a:bodyPr>
          <a:lstStyle>
            <a:lvl1pPr>
              <a:defRPr sz="2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pic>
        <p:nvPicPr>
          <p:cNvPr id="10" name="Bild 3" descr="zumikon_logo_horizont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960" y="6394028"/>
            <a:ext cx="1691680" cy="333596"/>
          </a:xfrm>
          <a:prstGeom prst="rect">
            <a:avLst/>
          </a:prstGeom>
        </p:spPr>
      </p:pic>
      <p:sp>
        <p:nvSpPr>
          <p:cNvPr id="11" name="Foliennummernplatzhalter 13"/>
          <p:cNvSpPr txBox="1">
            <a:spLocks/>
          </p:cNvSpPr>
          <p:nvPr userDrawn="1"/>
        </p:nvSpPr>
        <p:spPr>
          <a:xfrm>
            <a:off x="527051" y="6505475"/>
            <a:ext cx="480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78719F-05E8-49F9-9B3F-9D45FAF207CD}" type="slidenum"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‹Nr.›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954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gs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27440" y="318473"/>
            <a:ext cx="11329200" cy="864000"/>
          </a:xfrm>
        </p:spPr>
        <p:txBody>
          <a:bodyPr anchor="b">
            <a:normAutofit/>
          </a:bodyPr>
          <a:lstStyle>
            <a:lvl1pPr>
              <a:defRPr sz="2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Antrag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7440" y="1579070"/>
            <a:ext cx="11329200" cy="4327200"/>
          </a:xfrm>
        </p:spPr>
        <p:txBody>
          <a:bodyPr/>
          <a:lstStyle>
            <a:lvl1pPr marL="457200" indent="-457200">
              <a:buFont typeface="+mj-lt"/>
              <a:buAutoNum type="arabicPeriod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0"/>
            <a:r>
              <a:rPr lang="de-DE" dirty="0"/>
              <a:t>   </a:t>
            </a:r>
          </a:p>
          <a:p>
            <a:pPr lvl="0"/>
            <a:r>
              <a:rPr lang="de-DE" dirty="0"/>
              <a:t>  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66327" y="6356350"/>
            <a:ext cx="6987073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de-CH" dirty="0"/>
              <a:t>Gemeindeversammlung vom XX.XX.XXXX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D6DB-5F21-4EAD-B238-930150B9D735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Bild 3" descr="zumikon_logo_horizont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960" y="6394028"/>
            <a:ext cx="1691680" cy="333596"/>
          </a:xfrm>
          <a:prstGeom prst="rect">
            <a:avLst/>
          </a:prstGeom>
        </p:spPr>
      </p:pic>
      <p:sp>
        <p:nvSpPr>
          <p:cNvPr id="8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1" y="9"/>
            <a:ext cx="11330516" cy="324000"/>
          </a:xfrm>
        </p:spPr>
        <p:txBody>
          <a:bodyPr tIns="54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600" b="1">
                <a:solidFill>
                  <a:srgbClr val="0034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Agendatitel</a:t>
            </a:r>
            <a:r>
              <a:rPr lang="de-DE" dirty="0"/>
              <a:t> bearbeiten</a:t>
            </a:r>
          </a:p>
        </p:txBody>
      </p:sp>
      <p:sp>
        <p:nvSpPr>
          <p:cNvPr id="9" name="Foliennummernplatzhalter 13"/>
          <p:cNvSpPr txBox="1">
            <a:spLocks/>
          </p:cNvSpPr>
          <p:nvPr userDrawn="1"/>
        </p:nvSpPr>
        <p:spPr>
          <a:xfrm>
            <a:off x="527051" y="6505475"/>
            <a:ext cx="480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78719F-05E8-49F9-9B3F-9D45FAF207CD}" type="slidenum"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‹Nr.›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366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n zum Geschä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7440" y="318473"/>
            <a:ext cx="11329200" cy="864000"/>
          </a:xfrm>
        </p:spPr>
        <p:txBody>
          <a:bodyPr anchor="b">
            <a:normAutofit/>
          </a:bodyPr>
          <a:lstStyle>
            <a:lvl1pPr>
              <a:defRPr sz="2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7440" y="1579070"/>
            <a:ext cx="11329200" cy="4327200"/>
          </a:xfr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66327" y="6356350"/>
            <a:ext cx="6987073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de-CH" dirty="0"/>
              <a:t>Gemeindeversammlung vom XX.XX.XXXX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D6DB-5F21-4EAD-B238-930150B9D735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Bild 3" descr="zumikon_logo_horizont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960" y="6394028"/>
            <a:ext cx="1691680" cy="333596"/>
          </a:xfrm>
          <a:prstGeom prst="rect">
            <a:avLst/>
          </a:prstGeom>
        </p:spPr>
      </p:pic>
      <p:sp>
        <p:nvSpPr>
          <p:cNvPr id="8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1" y="9"/>
            <a:ext cx="11330516" cy="324000"/>
          </a:xfrm>
        </p:spPr>
        <p:txBody>
          <a:bodyPr tIns="54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600" b="1">
                <a:solidFill>
                  <a:srgbClr val="0034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Agendatitel</a:t>
            </a:r>
            <a:r>
              <a:rPr lang="de-DE" dirty="0"/>
              <a:t> bearbeiten</a:t>
            </a:r>
          </a:p>
        </p:txBody>
      </p:sp>
      <p:sp>
        <p:nvSpPr>
          <p:cNvPr id="9" name="Foliennummernplatzhalter 13"/>
          <p:cNvSpPr txBox="1">
            <a:spLocks/>
          </p:cNvSpPr>
          <p:nvPr userDrawn="1"/>
        </p:nvSpPr>
        <p:spPr>
          <a:xfrm>
            <a:off x="527051" y="6505475"/>
            <a:ext cx="480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78719F-05E8-49F9-9B3F-9D45FAF207CD}" type="slidenum"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‹Nr.›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468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chlussbestimm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0" y="0"/>
            <a:ext cx="12192000" cy="623731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27440" y="318473"/>
            <a:ext cx="11329200" cy="864000"/>
          </a:xfrm>
        </p:spPr>
        <p:txBody>
          <a:bodyPr>
            <a:normAutofit/>
          </a:bodyPr>
          <a:lstStyle>
            <a:lvl1pPr>
              <a:defRPr sz="2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Schlussbestimmungen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27440" y="1579070"/>
            <a:ext cx="11329200" cy="4327200"/>
          </a:xfrm>
        </p:spPr>
        <p:txBody>
          <a:bodyPr>
            <a:noAutofit/>
          </a:bodyPr>
          <a:lstStyle>
            <a:lvl1pPr>
              <a:defRPr sz="2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lnSpc>
                <a:spcPts val="2600"/>
              </a:lnSpc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dirty="0"/>
              <a:t>Einwände gegen die Versammlungsführung jetzt vorbringen.</a:t>
            </a:r>
          </a:p>
          <a:p>
            <a:pPr lvl="0">
              <a:lnSpc>
                <a:spcPts val="2600"/>
              </a:lnSpc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dirty="0"/>
              <a:t>Publikation der Ergebnisse am Wochentag, XX. Monat Jahr.</a:t>
            </a:r>
          </a:p>
          <a:p>
            <a:pPr lvl="0">
              <a:lnSpc>
                <a:spcPts val="2600"/>
              </a:lnSpc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dirty="0"/>
              <a:t>Protokollauflage im Sekretariat Gemeinderat ab Wochentag, XX. Monat Jahr.</a:t>
            </a:r>
          </a:p>
          <a:p>
            <a:pPr lvl="0">
              <a:lnSpc>
                <a:spcPts val="2600"/>
              </a:lnSpc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dirty="0"/>
              <a:t>Rekurs in Stimmrechtssachen (gem. § 19 Abs. 1 </a:t>
            </a:r>
            <a:r>
              <a:rPr lang="de-CH" dirty="0" err="1"/>
              <a:t>lit</a:t>
            </a:r>
            <a:r>
              <a:rPr lang="de-CH" dirty="0"/>
              <a:t>. c </a:t>
            </a:r>
            <a:r>
              <a:rPr lang="de-CH" dirty="0" err="1"/>
              <a:t>i.V.m</a:t>
            </a:r>
            <a:r>
              <a:rPr lang="de-CH" dirty="0"/>
              <a:t>. § 21a VRG) wegen Verletzung von Vorschriften über die politischen Rechte und ihre Ausübung, innert         5 Tagen nach Veröffentlichung.</a:t>
            </a:r>
          </a:p>
          <a:p>
            <a:pPr lvl="0">
              <a:lnSpc>
                <a:spcPts val="2600"/>
              </a:lnSpc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dirty="0"/>
              <a:t>Rekurs (gem. § 19 Abs. 1 VRG </a:t>
            </a:r>
            <a:r>
              <a:rPr lang="de-CH" dirty="0" err="1"/>
              <a:t>i.V.m</a:t>
            </a:r>
            <a:r>
              <a:rPr lang="de-CH" dirty="0"/>
              <a:t>. § 19b Abs. 2 </a:t>
            </a:r>
            <a:r>
              <a:rPr lang="de-CH" dirty="0" err="1"/>
              <a:t>lit</a:t>
            </a:r>
            <a:r>
              <a:rPr lang="de-CH" dirty="0"/>
              <a:t>. c VRG sowie § 20 Abs. 1 VRG) wegen Rechtsverletzungen, unrichtiger oder ungenügender Feststellung des Sachverhalts sowie Unangemessenheit der angefochtenen Anordnung, innert 30 Tagen nach Veröffentlichung.</a:t>
            </a:r>
          </a:p>
          <a:p>
            <a:pPr lvl="0">
              <a:lnSpc>
                <a:spcPts val="2600"/>
              </a:lnSpc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dirty="0" err="1"/>
              <a:t>Rekursschrift</a:t>
            </a:r>
            <a:r>
              <a:rPr lang="de-CH" dirty="0"/>
              <a:t> mit Antrag und Begründung an Bezirksrat Meilen. Details gemäss Inserat im Zolliker Zumiker Bote.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66327" y="6356350"/>
            <a:ext cx="6987073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de-CH" dirty="0"/>
              <a:t>Gemeindeversammlung vom XX.XX.XXXX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D6DB-5F21-4EAD-B238-930150B9D735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Bild 3" descr="zumikon_logo_horizont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960" y="6394028"/>
            <a:ext cx="1691680" cy="333596"/>
          </a:xfrm>
          <a:prstGeom prst="rect">
            <a:avLst/>
          </a:prstGeom>
        </p:spPr>
      </p:pic>
      <p:sp>
        <p:nvSpPr>
          <p:cNvPr id="9" name="Foliennummernplatzhalter 13"/>
          <p:cNvSpPr txBox="1">
            <a:spLocks/>
          </p:cNvSpPr>
          <p:nvPr userDrawn="1"/>
        </p:nvSpPr>
        <p:spPr>
          <a:xfrm>
            <a:off x="527440" y="6505475"/>
            <a:ext cx="480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78719F-05E8-49F9-9B3F-9D45FAF207CD}" type="slidenum"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‹Nr.›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71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92000" cy="6237312"/>
          </a:xfrm>
          <a:prstGeom prst="rect">
            <a:avLst/>
          </a:prstGeom>
          <a:solidFill>
            <a:srgbClr val="0034A5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de-DE" sz="220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8" name="Bild 3" descr="zumikon_logo_horizont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960" y="6394028"/>
            <a:ext cx="1691680" cy="333596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 userDrawn="1"/>
        </p:nvSpPr>
        <p:spPr>
          <a:xfrm>
            <a:off x="527051" y="261938"/>
            <a:ext cx="11330515" cy="863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Besten Dank für Ihre Aufmerksamkeit</a:t>
            </a:r>
            <a:r>
              <a:rPr lang="de-DE" sz="2800" dirty="0">
                <a:solidFill>
                  <a:schemeClr val="bg1"/>
                </a:solidFill>
              </a:rPr>
              <a:t>.</a:t>
            </a:r>
            <a:endParaRPr lang="de-DE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27050" y="1484313"/>
            <a:ext cx="11330517" cy="439261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endParaRPr lang="de-CH" dirty="0"/>
          </a:p>
        </p:txBody>
      </p:sp>
      <p:sp>
        <p:nvSpPr>
          <p:cNvPr id="11" name="Foliennummernplatzhalter 13"/>
          <p:cNvSpPr txBox="1">
            <a:spLocks/>
          </p:cNvSpPr>
          <p:nvPr userDrawn="1"/>
        </p:nvSpPr>
        <p:spPr>
          <a:xfrm>
            <a:off x="527051" y="6505475"/>
            <a:ext cx="480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78719F-05E8-49F9-9B3F-9D45FAF207CD}" type="slidenum"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‹Nr.›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192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gs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27440" y="318473"/>
            <a:ext cx="11329200" cy="864000"/>
          </a:xfrm>
        </p:spPr>
        <p:txBody>
          <a:bodyPr anchor="b">
            <a:normAutofit/>
          </a:bodyPr>
          <a:lstStyle>
            <a:lvl1pPr>
              <a:defRPr sz="2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Antrag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7440" y="1579070"/>
            <a:ext cx="11329200" cy="4327200"/>
          </a:xfrm>
        </p:spPr>
        <p:txBody>
          <a:bodyPr/>
          <a:lstStyle>
            <a:lvl1pPr marL="457200" indent="-457200">
              <a:buFont typeface="+mj-lt"/>
              <a:buAutoNum type="arabicPeriod"/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0"/>
            <a:r>
              <a:rPr lang="de-DE" dirty="0"/>
              <a:t>   </a:t>
            </a:r>
          </a:p>
          <a:p>
            <a:pPr lvl="0"/>
            <a:r>
              <a:rPr lang="de-DE" dirty="0"/>
              <a:t>  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r>
              <a:rPr lang="de-DE" dirty="0"/>
              <a:t>Der Gemeinderat empfiehlt die Annahme der Vorlage.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66327" y="6356350"/>
            <a:ext cx="6987073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de-CH" dirty="0"/>
              <a:t>Gemeindeversammlung vom XX.XX.XXXX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D6DB-5F21-4EAD-B238-930150B9D735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Bild 3" descr="zumikon_logo_horizont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960" y="6394028"/>
            <a:ext cx="1691680" cy="333596"/>
          </a:xfrm>
          <a:prstGeom prst="rect">
            <a:avLst/>
          </a:prstGeom>
        </p:spPr>
      </p:pic>
      <p:sp>
        <p:nvSpPr>
          <p:cNvPr id="8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1" y="9"/>
            <a:ext cx="11330516" cy="324000"/>
          </a:xfrm>
        </p:spPr>
        <p:txBody>
          <a:bodyPr tIns="54000">
            <a:noAutofit/>
          </a:bodyPr>
          <a:lstStyle>
            <a:lvl1pPr marL="288000" indent="-288000" algn="r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→"/>
              <a:defRPr sz="1600" b="1">
                <a:solidFill>
                  <a:srgbClr val="0034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Agendatitel</a:t>
            </a:r>
            <a:r>
              <a:rPr lang="de-DE" dirty="0"/>
              <a:t> bearbeiten</a:t>
            </a:r>
          </a:p>
        </p:txBody>
      </p:sp>
      <p:sp>
        <p:nvSpPr>
          <p:cNvPr id="9" name="Foliennummernplatzhalter 13"/>
          <p:cNvSpPr txBox="1">
            <a:spLocks/>
          </p:cNvSpPr>
          <p:nvPr userDrawn="1"/>
        </p:nvSpPr>
        <p:spPr>
          <a:xfrm>
            <a:off x="527051" y="6505475"/>
            <a:ext cx="480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78719F-05E8-49F9-9B3F-9D45FAF207CD}" type="slidenum"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‹Nr.›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629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82012-E44D-4051-BBB3-3323661AD130}" type="datetimeFigureOut">
              <a:rPr lang="de-CH" smtClean="0"/>
              <a:t>03.12.2024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ED6DB-5F21-4EAD-B238-930150B9D73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20907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50" r:id="rId3"/>
    <p:sldLayoutId id="2147483651" r:id="rId4"/>
    <p:sldLayoutId id="2147483661" r:id="rId5"/>
    <p:sldLayoutId id="2147483660" r:id="rId6"/>
    <p:sldLayoutId id="2147483664" r:id="rId7"/>
    <p:sldLayoutId id="2147483665" r:id="rId8"/>
    <p:sldLayoutId id="2147483662" r:id="rId9"/>
    <p:sldLayoutId id="2147483663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emf"/><Relationship Id="rId4" Type="http://schemas.openxmlformats.org/officeDocument/2006/relationships/package" Target="../embeddings/Microsoft_Excel_Worksheet2.xlsx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emf"/><Relationship Id="rId4" Type="http://schemas.openxmlformats.org/officeDocument/2006/relationships/package" Target="../embeddings/Microsoft_Excel_Worksheet4.xlsx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CH" dirty="0"/>
              <a:t>Samstag, 30. November 2024</a:t>
            </a:r>
          </a:p>
        </p:txBody>
      </p:sp>
      <p:pic>
        <p:nvPicPr>
          <p:cNvPr id="9218" name="Picture 2" descr="4037873e-76f4-4926-a0b0-35783ffcf7cd@zumikon">
            <a:extLst>
              <a:ext uri="{FF2B5EF4-FFF2-40B4-BE49-F238E27FC236}">
                <a16:creationId xmlns:a16="http://schemas.microsoft.com/office/drawing/2014/main" id="{68C4DDD1-5120-4587-890D-D0CFAD52F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8" t="24801" r="31231" b="14679"/>
          <a:stretch/>
        </p:blipFill>
        <p:spPr bwMode="auto">
          <a:xfrm rot="5400000">
            <a:off x="6374787" y="946403"/>
            <a:ext cx="5511340" cy="434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3" name="Textfeld 2">
            <a:extLst>
              <a:ext uri="{FF2B5EF4-FFF2-40B4-BE49-F238E27FC236}">
                <a16:creationId xmlns:a16="http://schemas.microsoft.com/office/drawing/2014/main" id="{EDB3CEFF-71D5-4AAD-96D7-DFB98D4683E1}"/>
              </a:ext>
            </a:extLst>
          </p:cNvPr>
          <p:cNvSpPr txBox="1"/>
          <p:nvPr/>
        </p:nvSpPr>
        <p:spPr>
          <a:xfrm>
            <a:off x="527050" y="2397768"/>
            <a:ext cx="6243620" cy="347915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  <a:spcAft>
                <a:spcPts val="1200"/>
              </a:spcAft>
            </a:pP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Die Inhalte dieser Präsentation, wie Grafiken, Tabellen, Pläne, Bilder und Texte sind urheberrechtlich geschützt und dürfen nicht ohne Rücksprache mit der Gemeinde verwendet werden.  </a:t>
            </a:r>
          </a:p>
          <a:p>
            <a:pPr>
              <a:lnSpc>
                <a:spcPts val="3200"/>
              </a:lnSpc>
            </a:pP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Massgeblich und verbindlich ist der Text des Beleuchtenden Berichts. Rechtlich bindend ist schlussendlich einzig das Protokoll, welches bei der Gemeindeverwaltung eingesehen werden kann. </a:t>
            </a:r>
          </a:p>
        </p:txBody>
      </p:sp>
    </p:spTree>
    <p:extLst>
      <p:ext uri="{BB962C8B-B14F-4D97-AF65-F5344CB8AC3E}">
        <p14:creationId xmlns:p14="http://schemas.microsoft.com/office/powerpoint/2010/main" val="2860708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Aufwand / Abweichung nach Arten</a:t>
            </a:r>
          </a:p>
        </p:txBody>
      </p:sp>
      <p:sp>
        <p:nvSpPr>
          <p:cNvPr id="7" name="Rechteck 6"/>
          <p:cNvSpPr/>
          <p:nvPr/>
        </p:nvSpPr>
        <p:spPr>
          <a:xfrm>
            <a:off x="460286" y="5509309"/>
            <a:ext cx="11304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>
                <a:solidFill>
                  <a:srgbClr val="8788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Mio. CHF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27051" y="94015"/>
            <a:ext cx="11330516" cy="259354"/>
          </a:xfrm>
        </p:spPr>
        <p:txBody>
          <a:bodyPr/>
          <a:lstStyle/>
          <a:p>
            <a:r>
              <a:rPr lang="de-CH" dirty="0"/>
              <a:t>Budget 2025. Festsetzung Steuerfuss. Genehmigung.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59C31ADB-7CBE-4E3A-9FC4-0896B5D668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262499"/>
              </p:ext>
            </p:extLst>
          </p:nvPr>
        </p:nvGraphicFramePr>
        <p:xfrm>
          <a:off x="602514" y="1519238"/>
          <a:ext cx="8507303" cy="3939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Worksheet" r:id="rId3" imgW="8244739" imgH="3817473" progId="Excel.Sheet.12">
                  <p:embed/>
                </p:oleObj>
              </mc:Choice>
              <mc:Fallback>
                <p:oleObj name="Worksheet" r:id="rId3" imgW="8244739" imgH="3817473" progId="Excel.Sheet.12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59C31ADB-7CBE-4E3A-9FC4-0896B5D668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2514" y="1519238"/>
                        <a:ext cx="8507303" cy="39391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6594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Ertrag / Abweichung nach Arten</a:t>
            </a:r>
          </a:p>
        </p:txBody>
      </p:sp>
      <p:sp>
        <p:nvSpPr>
          <p:cNvPr id="7" name="Rechteck 6"/>
          <p:cNvSpPr/>
          <p:nvPr/>
        </p:nvSpPr>
        <p:spPr>
          <a:xfrm>
            <a:off x="597157" y="5384865"/>
            <a:ext cx="11304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>
                <a:solidFill>
                  <a:srgbClr val="8788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Mio. CHF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27051" y="94015"/>
            <a:ext cx="11330516" cy="324000"/>
          </a:xfrm>
        </p:spPr>
        <p:txBody>
          <a:bodyPr/>
          <a:lstStyle/>
          <a:p>
            <a:r>
              <a:rPr lang="de-CH" dirty="0"/>
              <a:t>Budget 2025. Festsetzung Steuerfuss. Genehmigung.</a:t>
            </a:r>
          </a:p>
          <a:p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5BAADF6-A0D8-4456-949A-BEC77C489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68" y="1519200"/>
            <a:ext cx="8511540" cy="382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59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Steuern / Analyse</a:t>
            </a:r>
          </a:p>
        </p:txBody>
      </p:sp>
      <p:sp>
        <p:nvSpPr>
          <p:cNvPr id="8" name="Rechteck 7"/>
          <p:cNvSpPr/>
          <p:nvPr/>
        </p:nvSpPr>
        <p:spPr>
          <a:xfrm>
            <a:off x="525600" y="5219708"/>
            <a:ext cx="11304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>
                <a:solidFill>
                  <a:srgbClr val="8788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Mio. CHF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27051" y="94015"/>
            <a:ext cx="11330516" cy="324000"/>
          </a:xfrm>
        </p:spPr>
        <p:txBody>
          <a:bodyPr/>
          <a:lstStyle/>
          <a:p>
            <a:r>
              <a:rPr lang="de-CH" dirty="0"/>
              <a:t>Budget 2025. Festsetzung Steuerfuss. Genehmigung.</a:t>
            </a:r>
          </a:p>
          <a:p>
            <a:endParaRPr lang="de-CH" dirty="0"/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40A147E6-8D12-A999-C073-0C8C8065D8A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553450" y="2011811"/>
          <a:ext cx="3638550" cy="3153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804C3EF0-4400-4C63-9779-39E4322072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501721"/>
              </p:ext>
            </p:extLst>
          </p:nvPr>
        </p:nvGraphicFramePr>
        <p:xfrm>
          <a:off x="611059" y="1544401"/>
          <a:ext cx="7609565" cy="3335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Worksheet" r:id="rId4" imgW="6972203" imgH="3055571" progId="Excel.Sheet.12">
                  <p:embed/>
                </p:oleObj>
              </mc:Choice>
              <mc:Fallback>
                <p:oleObj name="Worksheet" r:id="rId4" imgW="6972203" imgH="3055571" progId="Excel.Sheet.12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804C3EF0-4400-4C63-9779-39E4322072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1059" y="1544401"/>
                        <a:ext cx="7609565" cy="3335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7140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Ertrag / Steuern / Analyse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27051" y="92369"/>
            <a:ext cx="11330516" cy="324000"/>
          </a:xfrm>
        </p:spPr>
        <p:txBody>
          <a:bodyPr/>
          <a:lstStyle/>
          <a:p>
            <a:r>
              <a:rPr lang="de-CH" dirty="0"/>
              <a:t>Budget 2025. Festsetzung Steuerfuss. Genehmigung.</a:t>
            </a:r>
          </a:p>
          <a:p>
            <a:endParaRPr lang="de-CH" dirty="0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FEC17427-BDC5-8606-EC83-E237336354DA}"/>
              </a:ext>
            </a:extLst>
          </p:cNvPr>
          <p:cNvGraphicFramePr/>
          <p:nvPr>
            <p:extLst/>
          </p:nvPr>
        </p:nvGraphicFramePr>
        <p:xfrm>
          <a:off x="185637" y="1405622"/>
          <a:ext cx="11447066" cy="4924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F090208-75E8-8D64-3443-A52AADCD7BBB}"/>
              </a:ext>
            </a:extLst>
          </p:cNvPr>
          <p:cNvSpPr txBox="1"/>
          <p:nvPr/>
        </p:nvSpPr>
        <p:spPr>
          <a:xfrm>
            <a:off x="8671241" y="1387571"/>
            <a:ext cx="2562815" cy="984885"/>
          </a:xfrm>
          <a:prstGeom prst="rect">
            <a:avLst/>
          </a:prstGeom>
          <a:solidFill>
            <a:srgbClr val="D0D8E8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CH" sz="1600" b="1" dirty="0">
                <a:latin typeface="Arial" panose="020B0604020202020204" pitchFamily="34" charset="0"/>
                <a:cs typeface="Arial" panose="020B0604020202020204" pitchFamily="34" charset="0"/>
              </a:rPr>
              <a:t>Finanzausgleich 2025:</a:t>
            </a:r>
          </a:p>
          <a:p>
            <a:pPr algn="ctr">
              <a:spcAft>
                <a:spcPts val="600"/>
              </a:spcAft>
            </a:pPr>
            <a:r>
              <a:rPr lang="de-CH" sz="1600" b="1" dirty="0">
                <a:latin typeface="Arial" panose="020B0604020202020204" pitchFamily="34" charset="0"/>
                <a:cs typeface="Arial" panose="020B0604020202020204" pitchFamily="34" charset="0"/>
              </a:rPr>
              <a:t>+5.77 Mio. vs. 2024</a:t>
            </a:r>
          </a:p>
          <a:p>
            <a:pPr algn="ctr">
              <a:spcAft>
                <a:spcPts val="600"/>
              </a:spcAft>
            </a:pPr>
            <a:r>
              <a:rPr lang="de-CH" sz="1600" b="1" dirty="0">
                <a:latin typeface="Arial" panose="020B0604020202020204" pitchFamily="34" charset="0"/>
                <a:cs typeface="Arial" panose="020B0604020202020204" pitchFamily="34" charset="0"/>
              </a:rPr>
              <a:t>+8.04 Mio. vs. 2023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0A799713-AF3F-38A5-6EA3-2E5B95B8CE4F}"/>
              </a:ext>
            </a:extLst>
          </p:cNvPr>
          <p:cNvCxnSpPr>
            <a:cxnSpLocks/>
          </p:cNvCxnSpPr>
          <p:nvPr/>
        </p:nvCxnSpPr>
        <p:spPr>
          <a:xfrm flipH="1">
            <a:off x="7697333" y="1871546"/>
            <a:ext cx="9739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157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Investitionsrechnung / Ressortaufteilung</a:t>
            </a:r>
          </a:p>
        </p:txBody>
      </p:sp>
      <p:sp>
        <p:nvSpPr>
          <p:cNvPr id="7" name="Rechteck 6"/>
          <p:cNvSpPr/>
          <p:nvPr/>
        </p:nvSpPr>
        <p:spPr>
          <a:xfrm>
            <a:off x="525600" y="6086324"/>
            <a:ext cx="11304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>
                <a:solidFill>
                  <a:srgbClr val="8788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Mio. CHF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27051" y="94015"/>
            <a:ext cx="11330516" cy="324000"/>
          </a:xfrm>
        </p:spPr>
        <p:txBody>
          <a:bodyPr/>
          <a:lstStyle/>
          <a:p>
            <a:r>
              <a:rPr lang="de-CH" dirty="0"/>
              <a:t>Budget 2025. Festsetzung Steuerfuss. Genehmigung.</a:t>
            </a:r>
          </a:p>
          <a:p>
            <a:endParaRPr lang="de-CH" dirty="0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39C5761A-1EDD-489D-AED1-AEE374508F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094281"/>
              </p:ext>
            </p:extLst>
          </p:nvPr>
        </p:nvGraphicFramePr>
        <p:xfrm>
          <a:off x="593968" y="1526400"/>
          <a:ext cx="8245475" cy="454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Worksheet" r:id="rId4" imgW="8244739" imgH="4549287" progId="Excel.Sheet.12">
                  <p:embed/>
                </p:oleObj>
              </mc:Choice>
              <mc:Fallback>
                <p:oleObj name="Worksheet" r:id="rId4" imgW="8244739" imgH="4549287" progId="Excel.Sheet.12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39C5761A-1EDD-489D-AED1-AEE374508F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3968" y="1526400"/>
                        <a:ext cx="8245475" cy="4549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4159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7440" y="318473"/>
            <a:ext cx="11329200" cy="864000"/>
          </a:xfrm>
        </p:spPr>
        <p:txBody>
          <a:bodyPr/>
          <a:lstStyle/>
          <a:p>
            <a:r>
              <a:rPr lang="de-CH" dirty="0"/>
              <a:t>Die grössten Investitionen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27051" y="92369"/>
            <a:ext cx="11330516" cy="324000"/>
          </a:xfrm>
        </p:spPr>
        <p:txBody>
          <a:bodyPr/>
          <a:lstStyle/>
          <a:p>
            <a:r>
              <a:rPr lang="de-CH" dirty="0"/>
              <a:t>Budget 2025. Festsetzung Steuerfuss. Genehmigung.</a:t>
            </a:r>
          </a:p>
          <a:p>
            <a:endParaRPr lang="de-CH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BEB3D72-EEA1-4F75-B3B2-4987CFA45367}"/>
              </a:ext>
            </a:extLst>
          </p:cNvPr>
          <p:cNvSpPr/>
          <p:nvPr/>
        </p:nvSpPr>
        <p:spPr>
          <a:xfrm>
            <a:off x="497607" y="5865843"/>
            <a:ext cx="11304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>
                <a:solidFill>
                  <a:srgbClr val="8788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Mio. CHF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0D7DF284-AAB3-438D-B646-C200DE58AD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863071"/>
              </p:ext>
            </p:extLst>
          </p:nvPr>
        </p:nvGraphicFramePr>
        <p:xfrm>
          <a:off x="568330" y="1500937"/>
          <a:ext cx="6997700" cy="4267200"/>
        </p:xfrm>
        <a:graphic>
          <a:graphicData uri="http://schemas.openxmlformats.org/drawingml/2006/table">
            <a:tbl>
              <a:tblPr/>
              <a:tblGrid>
                <a:gridCol w="5740400">
                  <a:extLst>
                    <a:ext uri="{9D8B030D-6E8A-4147-A177-3AD203B41FA5}">
                      <a16:colId xmlns:a16="http://schemas.microsoft.com/office/drawing/2014/main" val="1766990886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1268524488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rtl="0" fontAlgn="t"/>
                      <a:r>
                        <a:rPr lang="de-CH" sz="1600" b="0" i="0" u="none" strike="noStrike">
                          <a:solidFill>
                            <a:srgbClr val="0034A5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CH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BU25</a:t>
                      </a:r>
                    </a:p>
                  </a:txBody>
                  <a:tcPr marL="0" marR="1143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58799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600" b="0" i="0" u="none" strike="noStrike" dirty="0">
                          <a:solidFill>
                            <a:srgbClr val="0034A5"/>
                          </a:solidFill>
                          <a:effectLst/>
                          <a:latin typeface="Arial" panose="020B0604020202020204" pitchFamily="34" charset="0"/>
                        </a:rPr>
                        <a:t>Umsetzung Sanierung Tiefgarage Dorfplatz </a:t>
                      </a:r>
                    </a:p>
                  </a:txBody>
                  <a:tcPr marL="11430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CH" sz="1600" b="0" i="0" u="none" strike="noStrike">
                          <a:solidFill>
                            <a:srgbClr val="0034A5"/>
                          </a:solidFill>
                          <a:effectLst/>
                          <a:latin typeface="Arial" panose="020B0604020202020204" pitchFamily="34" charset="0"/>
                        </a:rPr>
                        <a:t>3.730 </a:t>
                      </a:r>
                    </a:p>
                  </a:txBody>
                  <a:tcPr marL="0" marR="1143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87068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600" b="0" i="0" u="none" strike="noStrike">
                          <a:solidFill>
                            <a:srgbClr val="0034A5"/>
                          </a:solidFill>
                          <a:effectLst/>
                          <a:latin typeface="Arial" panose="020B0604020202020204" pitchFamily="34" charset="0"/>
                        </a:rPr>
                        <a:t>Umsetzung Neubau Unterkunft für Asylsuchende </a:t>
                      </a:r>
                    </a:p>
                  </a:txBody>
                  <a:tcPr marL="11430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CH" sz="1600" b="0" i="0" u="none" strike="noStrike">
                          <a:solidFill>
                            <a:srgbClr val="0034A5"/>
                          </a:solidFill>
                          <a:effectLst/>
                          <a:latin typeface="Arial" panose="020B0604020202020204" pitchFamily="34" charset="0"/>
                        </a:rPr>
                        <a:t>3.600 </a:t>
                      </a:r>
                    </a:p>
                  </a:txBody>
                  <a:tcPr marL="0" marR="1143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298629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600" b="0" i="0" u="none" strike="noStrike">
                          <a:solidFill>
                            <a:srgbClr val="0034A5"/>
                          </a:solidFill>
                          <a:effectLst/>
                          <a:latin typeface="Arial" panose="020B0604020202020204" pitchFamily="34" charset="0"/>
                        </a:rPr>
                        <a:t>Umsetzung Erneuerung Dorfplatz</a:t>
                      </a:r>
                    </a:p>
                  </a:txBody>
                  <a:tcPr marL="11430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CH" sz="1600" b="0" i="0" u="none" strike="noStrike">
                          <a:solidFill>
                            <a:srgbClr val="0034A5"/>
                          </a:solidFill>
                          <a:effectLst/>
                          <a:latin typeface="Arial" panose="020B0604020202020204" pitchFamily="34" charset="0"/>
                        </a:rPr>
                        <a:t>3.530 </a:t>
                      </a:r>
                    </a:p>
                  </a:txBody>
                  <a:tcPr marL="0" marR="1143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223997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600" b="0" i="0" u="none" strike="noStrike" dirty="0">
                          <a:solidFill>
                            <a:srgbClr val="0034A5"/>
                          </a:solidFill>
                          <a:effectLst/>
                          <a:latin typeface="Arial" panose="020B0604020202020204" pitchFamily="34" charset="0"/>
                        </a:rPr>
                        <a:t>Strassensanierungen </a:t>
                      </a:r>
                    </a:p>
                  </a:txBody>
                  <a:tcPr marL="11430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CH" sz="1600" b="0" i="0" u="none" strike="noStrike">
                          <a:solidFill>
                            <a:srgbClr val="0034A5"/>
                          </a:solidFill>
                          <a:effectLst/>
                          <a:latin typeface="Arial" panose="020B0604020202020204" pitchFamily="34" charset="0"/>
                        </a:rPr>
                        <a:t>1.160 </a:t>
                      </a:r>
                    </a:p>
                  </a:txBody>
                  <a:tcPr marL="0" marR="1143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9623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600" b="0" i="0" u="none" strike="noStrike">
                          <a:solidFill>
                            <a:srgbClr val="0034A5"/>
                          </a:solidFill>
                          <a:effectLst/>
                          <a:latin typeface="Arial" panose="020B0604020202020204" pitchFamily="34" charset="0"/>
                        </a:rPr>
                        <a:t>Umsetzung Gemeinschaftszentrum Gesamterneuerung VV</a:t>
                      </a:r>
                    </a:p>
                  </a:txBody>
                  <a:tcPr marL="11430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CH" sz="1600" b="0" i="0" u="none" strike="noStrike">
                          <a:solidFill>
                            <a:srgbClr val="0034A5"/>
                          </a:solidFill>
                          <a:effectLst/>
                          <a:latin typeface="Arial" panose="020B0604020202020204" pitchFamily="34" charset="0"/>
                        </a:rPr>
                        <a:t>0.981 </a:t>
                      </a:r>
                    </a:p>
                  </a:txBody>
                  <a:tcPr marL="0" marR="1143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06243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600" b="0" i="0" u="none" strike="noStrike" dirty="0">
                          <a:solidFill>
                            <a:srgbClr val="0034A5"/>
                          </a:solidFill>
                          <a:effectLst/>
                          <a:latin typeface="Arial" panose="020B0604020202020204" pitchFamily="34" charset="0"/>
                        </a:rPr>
                        <a:t>Übrige Ausgaben</a:t>
                      </a:r>
                    </a:p>
                  </a:txBody>
                  <a:tcPr marL="11430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CH" sz="1600" b="0" i="0" u="none" strike="noStrike" dirty="0">
                          <a:solidFill>
                            <a:srgbClr val="0034A5"/>
                          </a:solidFill>
                          <a:effectLst/>
                          <a:latin typeface="Arial" panose="020B0604020202020204" pitchFamily="34" charset="0"/>
                        </a:rPr>
                        <a:t>3.950 </a:t>
                      </a:r>
                    </a:p>
                  </a:txBody>
                  <a:tcPr marL="0" marR="1143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50669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Investitions-Ausgaben</a:t>
                      </a:r>
                    </a:p>
                  </a:txBody>
                  <a:tcPr marL="11430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84C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CH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16.951 </a:t>
                      </a:r>
                    </a:p>
                  </a:txBody>
                  <a:tcPr marL="0" marR="1143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84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315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8690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Finanzierung</a:t>
            </a:r>
          </a:p>
        </p:txBody>
      </p:sp>
      <p:sp>
        <p:nvSpPr>
          <p:cNvPr id="7" name="Rechteck 6"/>
          <p:cNvSpPr/>
          <p:nvPr/>
        </p:nvSpPr>
        <p:spPr>
          <a:xfrm>
            <a:off x="525600" y="5736065"/>
            <a:ext cx="11304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>
                <a:solidFill>
                  <a:srgbClr val="8788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Mio. CHF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27051" y="94014"/>
            <a:ext cx="11330516" cy="555465"/>
          </a:xfrm>
        </p:spPr>
        <p:txBody>
          <a:bodyPr/>
          <a:lstStyle/>
          <a:p>
            <a:r>
              <a:rPr lang="de-CH" dirty="0"/>
              <a:t>Budget 2025. Festsetzung Steuerfuss. Genehmigung.</a:t>
            </a:r>
          </a:p>
          <a:p>
            <a:endParaRPr lang="de-CH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19833BB1-ED6E-47E9-9BA6-431DF72825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7021081"/>
              </p:ext>
            </p:extLst>
          </p:nvPr>
        </p:nvGraphicFramePr>
        <p:xfrm>
          <a:off x="551238" y="1519200"/>
          <a:ext cx="8343900" cy="419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Worksheet" r:id="rId3" imgW="8343748" imgH="4198423" progId="Excel.Sheet.12">
                  <p:embed/>
                </p:oleObj>
              </mc:Choice>
              <mc:Fallback>
                <p:oleObj name="Worksheet" r:id="rId3" imgW="8343748" imgH="4198423" progId="Excel.Sheet.12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19833BB1-ED6E-47E9-9BA6-431DF72825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1238" y="1519200"/>
                        <a:ext cx="8343900" cy="4198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9573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Finanzplan 2024 – 2028</a:t>
            </a:r>
          </a:p>
        </p:txBody>
      </p:sp>
      <p:sp>
        <p:nvSpPr>
          <p:cNvPr id="7" name="Rechteck 6"/>
          <p:cNvSpPr/>
          <p:nvPr/>
        </p:nvSpPr>
        <p:spPr>
          <a:xfrm>
            <a:off x="525600" y="5355261"/>
            <a:ext cx="11304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>
                <a:solidFill>
                  <a:srgbClr val="8788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Mio. CHF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27051" y="94015"/>
            <a:ext cx="11330516" cy="324000"/>
          </a:xfrm>
        </p:spPr>
        <p:txBody>
          <a:bodyPr/>
          <a:lstStyle/>
          <a:p>
            <a:r>
              <a:rPr lang="de-CH" dirty="0"/>
              <a:t>Budget 2025. Festsetzung Steuerfuss. Genehmigung.</a:t>
            </a:r>
          </a:p>
          <a:p>
            <a:endParaRPr lang="de-CH" dirty="0"/>
          </a:p>
          <a:p>
            <a:endParaRPr lang="de-CH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BA227F2-F187-6D79-4BEC-057469A8E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3" y="1544400"/>
            <a:ext cx="10134600" cy="382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21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92717-741C-0BCD-28C7-BC1BC61F7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20FA1D-E459-77AB-853A-29CE14546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Finanzplan 2024 – 2028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9F47509-BA54-8D04-8C0E-1D3688894FED}"/>
              </a:ext>
            </a:extLst>
          </p:cNvPr>
          <p:cNvSpPr/>
          <p:nvPr/>
        </p:nvSpPr>
        <p:spPr>
          <a:xfrm>
            <a:off x="704333" y="5890266"/>
            <a:ext cx="11304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>
                <a:solidFill>
                  <a:srgbClr val="8788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Mio. CHF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5A7D0B-C47C-BEEE-EDDC-1B8F3FCACD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7051" y="92369"/>
            <a:ext cx="11330516" cy="324000"/>
          </a:xfrm>
        </p:spPr>
        <p:txBody>
          <a:bodyPr/>
          <a:lstStyle/>
          <a:p>
            <a:r>
              <a:rPr lang="de-CH" dirty="0"/>
              <a:t>Budget 2025. Festsetzung Steuerfuss. Genehmigung.</a:t>
            </a:r>
          </a:p>
          <a:p>
            <a:endParaRPr lang="de-CH" dirty="0"/>
          </a:p>
          <a:p>
            <a:endParaRPr lang="de-CH" dirty="0"/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E8DBB732-8122-9BB5-5943-19A3BA94505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26252" y="1418254"/>
          <a:ext cx="7212798" cy="4544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1EC88EC1-A811-BF88-723E-272FEC9E053A}"/>
              </a:ext>
            </a:extLst>
          </p:cNvPr>
          <p:cNvSpPr txBox="1"/>
          <p:nvPr/>
        </p:nvSpPr>
        <p:spPr>
          <a:xfrm>
            <a:off x="7819053" y="1500937"/>
            <a:ext cx="40375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b="1" dirty="0">
                <a:latin typeface="Arial" panose="020B0604020202020204" pitchFamily="34" charset="0"/>
                <a:cs typeface="Arial" panose="020B0604020202020204" pitchFamily="34" charset="0"/>
              </a:rPr>
              <a:t>Grösste Nettoinvestitionen </a:t>
            </a:r>
          </a:p>
          <a:p>
            <a:pPr algn="ctr"/>
            <a:r>
              <a:rPr lang="de-CH" sz="1600" b="1" dirty="0">
                <a:latin typeface="Arial" panose="020B0604020202020204" pitchFamily="34" charset="0"/>
                <a:cs typeface="Arial" panose="020B0604020202020204" pitchFamily="34" charset="0"/>
              </a:rPr>
              <a:t>in der Planperiode (2024 – 2028)</a:t>
            </a:r>
          </a:p>
          <a:p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Gemeinschaftszentrum 	26.9 Mio.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Strassensanierungen	10.5 Mio.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Parkgarage		  6.9 Mio.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Dorfplatz		  6.3 Mio.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Asylunterkunft		  4.7 Mio.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Gebührenhaushalte	  4.6 Mio.</a:t>
            </a:r>
          </a:p>
          <a:p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225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Finanzplan 2024 - 2028 / Finanzpolitische Ziele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27051" y="92369"/>
            <a:ext cx="11330516" cy="324000"/>
          </a:xfrm>
        </p:spPr>
        <p:txBody>
          <a:bodyPr/>
          <a:lstStyle/>
          <a:p>
            <a:r>
              <a:rPr lang="de-CH" dirty="0"/>
              <a:t>Budget 2025. Festsetzung Steuerfuss. Genehmigung.</a:t>
            </a:r>
          </a:p>
          <a:p>
            <a:endParaRPr lang="de-CH" dirty="0"/>
          </a:p>
        </p:txBody>
      </p:sp>
      <p:graphicFrame>
        <p:nvGraphicFramePr>
          <p:cNvPr id="5" name="Diagramm 4" descr="ddd&#10;">
            <a:extLst>
              <a:ext uri="{FF2B5EF4-FFF2-40B4-BE49-F238E27FC236}">
                <a16:creationId xmlns:a16="http://schemas.microsoft.com/office/drawing/2014/main" id="{4B42302D-BA01-4471-BF92-99D1779819D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73509" y="1427397"/>
          <a:ext cx="11737625" cy="4628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9295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Eingangsbestimmungen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CH" dirty="0"/>
              <a:t>Einladung ist rechtzeitig erfolgt</a:t>
            </a:r>
          </a:p>
          <a:p>
            <a:pPr>
              <a:spcAft>
                <a:spcPts val="600"/>
              </a:spcAft>
            </a:pPr>
            <a:r>
              <a:rPr lang="de-CH" dirty="0"/>
              <a:t>Traktanden sind rechtzeitig angekündigt worden</a:t>
            </a:r>
          </a:p>
          <a:p>
            <a:pPr>
              <a:spcAft>
                <a:spcPts val="600"/>
              </a:spcAft>
            </a:pPr>
            <a:r>
              <a:rPr lang="de-CH" dirty="0"/>
              <a:t>Akten lagen vorschriftsgemäss auf</a:t>
            </a:r>
          </a:p>
          <a:p>
            <a:pPr>
              <a:spcAft>
                <a:spcPts val="600"/>
              </a:spcAft>
            </a:pPr>
            <a:r>
              <a:rPr lang="de-CH" dirty="0"/>
              <a:t>Stimmregister lag vorschriftsgemäss auf</a:t>
            </a:r>
          </a:p>
          <a:p>
            <a:pPr>
              <a:spcAft>
                <a:spcPts val="600"/>
              </a:spcAft>
            </a:pPr>
            <a:r>
              <a:rPr lang="de-CH" dirty="0"/>
              <a:t>Einwände gegen Geschäftsführung der laufenden Versammlung sind jederzeit möglich</a:t>
            </a:r>
          </a:p>
          <a:p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527051" y="92369"/>
            <a:ext cx="11330516" cy="324000"/>
          </a:xfrm>
        </p:spPr>
        <p:txBody>
          <a:bodyPr/>
          <a:lstStyle/>
          <a:p>
            <a:r>
              <a:rPr lang="de-CH" dirty="0"/>
              <a:t>Eingangsbestimmungen</a:t>
            </a:r>
          </a:p>
        </p:txBody>
      </p:sp>
    </p:spTree>
    <p:extLst>
      <p:ext uri="{BB962C8B-B14F-4D97-AF65-F5344CB8AC3E}">
        <p14:creationId xmlns:p14="http://schemas.microsoft.com/office/powerpoint/2010/main" val="452367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65A36-00FB-DA23-D0CD-77175DF73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61465A-1922-8405-07BB-3BB9FFCDF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Steuerfüsse Kanton Zürich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FE0813-A84D-F7FD-797C-0EA153D8F7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7051" y="94015"/>
            <a:ext cx="11330516" cy="324000"/>
          </a:xfrm>
        </p:spPr>
        <p:txBody>
          <a:bodyPr/>
          <a:lstStyle/>
          <a:p>
            <a:r>
              <a:rPr lang="de-CH" dirty="0"/>
              <a:t>Budget 2025. Festsetzung Steuerfuss. Genehmigung.</a:t>
            </a:r>
          </a:p>
          <a:p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55A75CD-D8C4-4065-BE74-3DE0CA656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56" y="1701940"/>
            <a:ext cx="6182919" cy="404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92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29200" y="320400"/>
            <a:ext cx="11330515" cy="863600"/>
          </a:xfrm>
        </p:spPr>
        <p:txBody>
          <a:bodyPr/>
          <a:lstStyle/>
          <a:p>
            <a:r>
              <a:rPr lang="de-CH" dirty="0"/>
              <a:t>Antrag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1" name="Textplatzhalter 3"/>
          <p:cNvSpPr txBox="1">
            <a:spLocks/>
          </p:cNvSpPr>
          <p:nvPr/>
        </p:nvSpPr>
        <p:spPr>
          <a:xfrm>
            <a:off x="527051" y="9"/>
            <a:ext cx="11330516" cy="324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Tx/>
              <a:buNone/>
              <a:defRPr sz="2200" b="1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288000" indent="-288000" algn="l" rtl="0" eaLnBrk="1" fontAlgn="base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rtl="0" eaLnBrk="1" fontAlgn="base" hangingPunct="1">
              <a:lnSpc>
                <a:spcPts val="2800"/>
              </a:lnSpc>
              <a:spcBef>
                <a:spcPts val="560"/>
              </a:spcBef>
              <a:spcAft>
                <a:spcPct val="0"/>
              </a:spcAft>
              <a:buClrTx/>
              <a:buSzPct val="100000"/>
              <a:buFont typeface="Symbol" panose="05050102010706020507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rtl="0" eaLnBrk="1" fontAlgn="base" hangingPunct="1">
              <a:lnSpc>
                <a:spcPct val="100000"/>
              </a:lnSpc>
              <a:spcBef>
                <a:spcPts val="384"/>
              </a:spcBef>
              <a:spcAft>
                <a:spcPct val="0"/>
              </a:spcAft>
              <a:buClrTx/>
              <a:buSzPct val="100000"/>
              <a:buFont typeface="Symbol" panose="05050102010706020507" pitchFamily="18" charset="2"/>
              <a:buNone/>
              <a:defRPr sz="1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360000" algn="l" rtl="0" eaLnBrk="1" fontAlgn="base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→"/>
              <a:defRPr sz="22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771650" indent="-312738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SzPct val="80000"/>
              <a:buFont typeface="Wingdings" pitchFamily="-111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312738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SzPct val="80000"/>
              <a:buFont typeface="Wingdings" pitchFamily="-111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6050" indent="-312738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SzPct val="80000"/>
              <a:buFont typeface="Wingdings" pitchFamily="-111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43250" indent="-312738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SzPct val="80000"/>
              <a:buFont typeface="Wingdings" pitchFamily="-111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kern="0" dirty="0"/>
          </a:p>
        </p:txBody>
      </p:sp>
      <p:sp>
        <p:nvSpPr>
          <p:cNvPr id="6" name="Textplatzhalter 2"/>
          <p:cNvSpPr txBox="1">
            <a:spLocks/>
          </p:cNvSpPr>
          <p:nvPr/>
        </p:nvSpPr>
        <p:spPr>
          <a:xfrm>
            <a:off x="527051" y="9245"/>
            <a:ext cx="11330516" cy="864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Tx/>
              <a:buNone/>
              <a:defRPr sz="2200" b="1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288000" indent="-288000" algn="l" rtl="0" eaLnBrk="1" fontAlgn="base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rtl="0" eaLnBrk="1" fontAlgn="base" hangingPunct="1">
              <a:lnSpc>
                <a:spcPts val="2800"/>
              </a:lnSpc>
              <a:spcBef>
                <a:spcPts val="560"/>
              </a:spcBef>
              <a:spcAft>
                <a:spcPct val="0"/>
              </a:spcAft>
              <a:buClrTx/>
              <a:buSzPct val="100000"/>
              <a:buFont typeface="Symbol" panose="05050102010706020507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rtl="0" eaLnBrk="1" fontAlgn="base" hangingPunct="1">
              <a:lnSpc>
                <a:spcPct val="100000"/>
              </a:lnSpc>
              <a:spcBef>
                <a:spcPts val="384"/>
              </a:spcBef>
              <a:spcAft>
                <a:spcPct val="0"/>
              </a:spcAft>
              <a:buClrTx/>
              <a:buSzPct val="100000"/>
              <a:buFont typeface="Symbol" panose="05050102010706020507" pitchFamily="18" charset="2"/>
              <a:buNone/>
              <a:defRPr sz="1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360000" algn="l" rtl="0" eaLnBrk="1" fontAlgn="base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→"/>
              <a:defRPr sz="22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771650" indent="-312738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SzPct val="80000"/>
              <a:buFont typeface="Wingdings" pitchFamily="-111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312738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SzPct val="80000"/>
              <a:buFont typeface="Wingdings" pitchFamily="-111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6050" indent="-312738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SzPct val="80000"/>
              <a:buFont typeface="Wingdings" pitchFamily="-111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43250" indent="-312738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SzPct val="80000"/>
              <a:buFont typeface="Wingdings" pitchFamily="-111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0034A5"/>
              </a:buClr>
            </a:pPr>
            <a:r>
              <a:rPr lang="de-CH" sz="1600" kern="0" dirty="0">
                <a:solidFill>
                  <a:srgbClr val="0034A5"/>
                </a:solidFill>
                <a:latin typeface="Arial" panose="020B0604020202020204"/>
              </a:rPr>
              <a:t>Budget 2025. Festsetzung Steuerfuss. Genehmigung.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52D5AB1-CA24-4E18-9E32-8F5AE3CC3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440" y="1579069"/>
            <a:ext cx="11329200" cy="4679117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de-CH" sz="2000" dirty="0"/>
              <a:t>Das Budget 2025 für die Erfolgsrechnung mit einem Aufwandsüberschuss von CHF 4'400'000.00 wird genehmigt.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de-CH" sz="2000" dirty="0"/>
              <a:t>Das Budget 2025 für die Investitionsrechnung mit Nettoinvestitionen von CHF 15'655'000.00 im Verwaltungsvermögen sowie Nettoinvestitionen von CHF 0.00 im Finanzvermögen wird genehmigt. 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de-CH" sz="2000" dirty="0"/>
              <a:t>Der Steuerfuss für 2025 wird auf 75 % der einfachen Staatssteuer festgesetzt. Als Basis dient ein Steuerertrag (ordentliche Steuern des Budgetjahrs, 100 %) von CHF 62,72 Mio.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de-CH" sz="2000" dirty="0"/>
              <a:t>Die Steuern werden in drei gleich grossen Raten bezogen. Fälligkeitstermine: 1. Juni 2025, </a:t>
            </a:r>
            <a:br>
              <a:rPr lang="de-CH" sz="2000" dirty="0"/>
            </a:br>
            <a:r>
              <a:rPr lang="de-CH" sz="2000" dirty="0"/>
              <a:t>1. September 2025 und 1. Dezember 2025, je mit einer Zahlungsfrist von 30 Tagen.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de-CH" sz="2000" b="1" dirty="0"/>
              <a:t>D</a:t>
            </a:r>
            <a:r>
              <a:rPr lang="de-DE" sz="2000" b="1" dirty="0">
                <a:ea typeface="ＭＳ Ｐゴシック" charset="0"/>
              </a:rPr>
              <a:t>er Gemeinderat empfiehlt die Annahme der Vorlage.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3205831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Traktanden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AutoNum type="arabicPeriod"/>
            </a:pPr>
            <a:r>
              <a:rPr lang="de-CH" b="1" dirty="0"/>
              <a:t>Budget 2025. Festsetzung Steuerfuss. Genehmigung.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AutoNum type="arabicPeriod"/>
            </a:pPr>
            <a:r>
              <a:rPr lang="de-CH" b="1" dirty="0">
                <a:solidFill>
                  <a:srgbClr val="0000FF"/>
                </a:solidFill>
              </a:rPr>
              <a:t>Verein </a:t>
            </a:r>
            <a:r>
              <a:rPr lang="de-CH" b="1" dirty="0" err="1">
                <a:solidFill>
                  <a:srgbClr val="0000FF"/>
                </a:solidFill>
              </a:rPr>
              <a:t>Chinderhuus</a:t>
            </a:r>
            <a:r>
              <a:rPr lang="de-CH" b="1" dirty="0">
                <a:solidFill>
                  <a:srgbClr val="0000FF"/>
                </a:solidFill>
              </a:rPr>
              <a:t> Zumikon. Fortsetzung der jährlich wiederkehrenden Defizitbeiträge. Genehmigung.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AutoNum type="arabicPeriod"/>
            </a:pPr>
            <a:r>
              <a:rPr lang="de-CH" b="1" dirty="0"/>
              <a:t>Verein Freizeitzentrum Zumikon. Erhöhung der jährlich wiederkehrenden Defizitbeiträge. Genehmigung.</a:t>
            </a:r>
          </a:p>
          <a:p>
            <a:pPr>
              <a:lnSpc>
                <a:spcPct val="100000"/>
              </a:lnSpc>
              <a:spcAft>
                <a:spcPts val="1200"/>
              </a:spcAft>
              <a:tabLst>
                <a:tab pos="447675" algn="l"/>
              </a:tabLst>
            </a:pPr>
            <a:endParaRPr lang="de-CH" b="1" dirty="0"/>
          </a:p>
          <a:p>
            <a:pPr>
              <a:lnSpc>
                <a:spcPct val="100000"/>
              </a:lnSpc>
              <a:spcAft>
                <a:spcPts val="1200"/>
              </a:spcAft>
              <a:tabLst>
                <a:tab pos="447675" algn="l"/>
              </a:tabLst>
            </a:pPr>
            <a:endParaRPr lang="de-CH" b="1" dirty="0"/>
          </a:p>
          <a:p>
            <a:pPr>
              <a:lnSpc>
                <a:spcPct val="100000"/>
              </a:lnSpc>
              <a:spcAft>
                <a:spcPts val="1200"/>
              </a:spcAft>
              <a:tabLst>
                <a:tab pos="447675" algn="l"/>
              </a:tabLst>
            </a:pPr>
            <a:r>
              <a:rPr lang="de-CH" b="1" dirty="0"/>
              <a:t>Anschliessend Informationen aus dem Gemeinderat.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527051" y="92369"/>
            <a:ext cx="11330516" cy="324000"/>
          </a:xfrm>
        </p:spPr>
        <p:txBody>
          <a:bodyPr/>
          <a:lstStyle/>
          <a:p>
            <a:pPr marL="0" indent="0">
              <a:buNone/>
            </a:pPr>
            <a:r>
              <a:rPr lang="de-CH" dirty="0"/>
              <a:t>Traktanden</a:t>
            </a:r>
          </a:p>
        </p:txBody>
      </p:sp>
    </p:spTree>
    <p:extLst>
      <p:ext uri="{BB962C8B-B14F-4D97-AF65-F5344CB8AC3E}">
        <p14:creationId xmlns:p14="http://schemas.microsoft.com/office/powerpoint/2010/main" val="1952817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0" dirty="0"/>
              <a:t>30. November 2024</a:t>
            </a:r>
          </a:p>
          <a:p>
            <a:endParaRPr lang="de-CH" dirty="0"/>
          </a:p>
          <a:p>
            <a:r>
              <a:rPr lang="de-CH" dirty="0"/>
              <a:t>Referent</a:t>
            </a:r>
          </a:p>
          <a:p>
            <a:r>
              <a:rPr lang="de-CH" b="0" dirty="0"/>
              <a:t>Mirco </a:t>
            </a:r>
            <a:r>
              <a:rPr lang="de-CH" b="0" dirty="0" err="1"/>
              <a:t>Sennhauser</a:t>
            </a:r>
            <a:r>
              <a:rPr lang="de-CH" b="0" dirty="0"/>
              <a:t>, Ressortvorsteher Gesellschaft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de-CH" dirty="0"/>
              <a:t>Verein </a:t>
            </a:r>
            <a:r>
              <a:rPr lang="de-CH" dirty="0" err="1"/>
              <a:t>Chinderhuus</a:t>
            </a:r>
            <a:r>
              <a:rPr lang="de-CH" dirty="0"/>
              <a:t> Zumikon. Fortsetzung der jährlich wiederkehrenden Defizitbeiträge. Genehmigung.</a:t>
            </a:r>
          </a:p>
        </p:txBody>
      </p:sp>
    </p:spTree>
    <p:extLst>
      <p:ext uri="{BB962C8B-B14F-4D97-AF65-F5344CB8AC3E}">
        <p14:creationId xmlns:p14="http://schemas.microsoft.com/office/powerpoint/2010/main" val="2409341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Antrag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e-CH" sz="2000" dirty="0"/>
              <a:t>An das Betriebsdefizit des Vereins </a:t>
            </a:r>
            <a:r>
              <a:rPr lang="de-CH" sz="2000" dirty="0" err="1"/>
              <a:t>Chinderhuus</a:t>
            </a:r>
            <a:r>
              <a:rPr lang="de-CH" sz="2000" dirty="0"/>
              <a:t> wird für die Jahre 2025 bis 2029 ein jährlich wiederkehrender Defizitbeitrag von maximal CHF 400'000.00 ausgerichtet.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e-CH" sz="2000" dirty="0"/>
              <a:t>Der erforderliche Kredit wird zu Lasten der Erfolgsrechnung bewilligt. </a:t>
            </a:r>
          </a:p>
          <a:p>
            <a:pPr marL="0" indent="0">
              <a:buNone/>
            </a:pPr>
            <a:endParaRPr lang="de-CH" i="1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27051" y="92369"/>
            <a:ext cx="11330516" cy="3240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CH" dirty="0">
                <a:solidFill>
                  <a:schemeClr val="tx2">
                    <a:lumMod val="75000"/>
                  </a:schemeClr>
                </a:solidFill>
              </a:rPr>
              <a:t>Verein </a:t>
            </a:r>
            <a:r>
              <a:rPr lang="de-CH" dirty="0" err="1">
                <a:solidFill>
                  <a:schemeClr val="tx2">
                    <a:lumMod val="75000"/>
                  </a:schemeClr>
                </a:solidFill>
              </a:rPr>
              <a:t>Chinderhuus</a:t>
            </a:r>
            <a:r>
              <a:rPr lang="de-CH" dirty="0">
                <a:solidFill>
                  <a:schemeClr val="tx2">
                    <a:lumMod val="75000"/>
                  </a:schemeClr>
                </a:solidFill>
              </a:rPr>
              <a:t> Zumikon. Fortsetzung der jährlich wiederkehrenden Defizitbeiträge. Genehmigung.</a:t>
            </a:r>
          </a:p>
        </p:txBody>
      </p:sp>
    </p:spTree>
    <p:extLst>
      <p:ext uri="{BB962C8B-B14F-4D97-AF65-F5344CB8AC3E}">
        <p14:creationId xmlns:p14="http://schemas.microsoft.com/office/powerpoint/2010/main" val="1121283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Chinderhuus</a:t>
            </a:r>
            <a:r>
              <a:rPr lang="de-CH" dirty="0"/>
              <a:t> Zumikon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7440" y="1502319"/>
            <a:ext cx="11329200" cy="4327200"/>
          </a:xfrm>
        </p:spPr>
        <p:txBody>
          <a:bodyPr>
            <a:normAutofit/>
          </a:bodyPr>
          <a:lstStyle/>
          <a:p>
            <a:pPr marL="361950" lvl="8" indent="-3429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Gründung öffentliche Kinderkrippe im Jahr 1972 </a:t>
            </a:r>
            <a:b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durch den Verein Chinderhuus Zumikon</a:t>
            </a:r>
          </a:p>
          <a:p>
            <a:pPr marL="361950" lvl="8" indent="-3429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Heute etablierte Kindertagesstätte</a:t>
            </a:r>
          </a:p>
          <a:p>
            <a:pPr marL="361950" lvl="8" indent="-3429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Betreuungskonzept entspricht den aktuellen </a:t>
            </a:r>
            <a:b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fachlichen Standards</a:t>
            </a:r>
          </a:p>
          <a:p>
            <a:pPr marL="361950" lvl="8" indent="-3429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Gültige Betriebsbewilligung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DB250990-A819-425D-921A-A3CB237616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7050" y="92360"/>
            <a:ext cx="11329988" cy="32385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CH" dirty="0">
                <a:solidFill>
                  <a:schemeClr val="tx2">
                    <a:lumMod val="75000"/>
                  </a:schemeClr>
                </a:solidFill>
              </a:rPr>
              <a:t>Verein </a:t>
            </a:r>
            <a:r>
              <a:rPr lang="de-CH" dirty="0" err="1">
                <a:solidFill>
                  <a:schemeClr val="tx2">
                    <a:lumMod val="75000"/>
                  </a:schemeClr>
                </a:solidFill>
              </a:rPr>
              <a:t>Chinderhuus</a:t>
            </a:r>
            <a:r>
              <a:rPr lang="de-CH" dirty="0">
                <a:solidFill>
                  <a:schemeClr val="tx2">
                    <a:lumMod val="75000"/>
                  </a:schemeClr>
                </a:solidFill>
              </a:rPr>
              <a:t> Zumikon. Fortsetzung der jährlich wiederkehrenden Defizitbeiträge. Genehmigung.</a:t>
            </a:r>
          </a:p>
        </p:txBody>
      </p:sp>
      <p:pic>
        <p:nvPicPr>
          <p:cNvPr id="4098" name="Picture 2" descr="https://www.chinderhuus-zumikon.ch/images/Bildergalerie/kleine_bilder/klein_6Wasserpumpe.jpg">
            <a:extLst>
              <a:ext uri="{FF2B5EF4-FFF2-40B4-BE49-F238E27FC236}">
                <a16:creationId xmlns:a16="http://schemas.microsoft.com/office/drawing/2014/main" id="{047F52E9-B141-43A5-8FAD-E007AA470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/>
          <a:stretch/>
        </p:blipFill>
        <p:spPr bwMode="auto">
          <a:xfrm>
            <a:off x="7343775" y="1334913"/>
            <a:ext cx="4035035" cy="481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684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Gesetzliche Grundlage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None/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sz="2200" i="1" dirty="0"/>
              <a:t>Kinder- und Jugendhilfegesetz (KJHG)</a:t>
            </a:r>
          </a:p>
          <a:p>
            <a:pPr marL="895350" lvl="1" indent="-895350">
              <a:lnSpc>
                <a:spcPts val="2400"/>
              </a:lnSpc>
              <a:spcBef>
                <a:spcPts val="1000"/>
              </a:spcBef>
              <a:spcAft>
                <a:spcPts val="600"/>
              </a:spcAft>
              <a:buNone/>
              <a:tabLst>
                <a:tab pos="250825" algn="l"/>
                <a:tab pos="449263" algn="l"/>
                <a:tab pos="895350" algn="l"/>
                <a:tab pos="2320925" algn="r"/>
              </a:tabLst>
            </a:pPr>
            <a:r>
              <a:rPr lang="de-CH" sz="2200" i="1" dirty="0"/>
              <a:t>§18. 	</a:t>
            </a:r>
            <a:r>
              <a:rPr lang="de-CH" sz="2200" i="1" baseline="30000" dirty="0"/>
              <a:t>1</a:t>
            </a:r>
            <a:r>
              <a:rPr lang="de-CH" sz="2200" i="1" dirty="0"/>
              <a:t> Die Gemeinden sorgen für ein bedarfsgerechtes Angebot an 			familienergänzender Betreuung von Kindern im Vorschulalter.</a:t>
            </a:r>
          </a:p>
          <a:p>
            <a:pPr marL="895350" lvl="1" indent="-895350">
              <a:lnSpc>
                <a:spcPts val="2400"/>
              </a:lnSpc>
              <a:spcBef>
                <a:spcPts val="1000"/>
              </a:spcBef>
              <a:spcAft>
                <a:spcPts val="600"/>
              </a:spcAft>
              <a:buNone/>
              <a:tabLst>
                <a:tab pos="250825" algn="l"/>
                <a:tab pos="449263" algn="l"/>
                <a:tab pos="895350" algn="l"/>
                <a:tab pos="2320925" algn="r"/>
              </a:tabLst>
            </a:pPr>
            <a:r>
              <a:rPr lang="de-CH" sz="2200" i="1" dirty="0"/>
              <a:t>			</a:t>
            </a:r>
            <a:r>
              <a:rPr lang="de-CH" sz="2200" i="1" baseline="30000" dirty="0"/>
              <a:t>2</a:t>
            </a:r>
            <a:r>
              <a:rPr lang="de-CH" sz="2200" i="1" dirty="0"/>
              <a:t> Sie legen die Elternbeiträge fest und leisten eigene Beiträge.</a:t>
            </a:r>
          </a:p>
          <a:p>
            <a:pPr marL="895350" lvl="1" indent="-895350">
              <a:lnSpc>
                <a:spcPts val="2400"/>
              </a:lnSpc>
              <a:spcBef>
                <a:spcPts val="1000"/>
              </a:spcBef>
              <a:spcAft>
                <a:spcPts val="600"/>
              </a:spcAft>
              <a:buNone/>
              <a:tabLst>
                <a:tab pos="250825" algn="l"/>
                <a:tab pos="449263" algn="l"/>
                <a:tab pos="895350" algn="l"/>
                <a:tab pos="2320925" algn="r"/>
              </a:tabLst>
            </a:pPr>
            <a:r>
              <a:rPr lang="de-CH" sz="2200" i="1" dirty="0"/>
              <a:t>			</a:t>
            </a:r>
            <a:r>
              <a:rPr lang="de-CH" sz="2200" i="1" baseline="30000" dirty="0"/>
              <a:t>3</a:t>
            </a:r>
            <a:r>
              <a:rPr lang="de-CH" sz="2200" i="1" dirty="0"/>
              <a:t> Sie können bei der Festlegung der Elternbeiträge die wirtschaftliche 		Leistungsfähigkeit der Eltern berücksichtigen. Die Elternbeiträge dürfen 		höchstens kostendeckend sein.</a:t>
            </a:r>
          </a:p>
          <a:p>
            <a:pPr marL="0" lvl="1" indent="0">
              <a:lnSpc>
                <a:spcPts val="2400"/>
              </a:lnSpc>
              <a:spcBef>
                <a:spcPts val="1000"/>
              </a:spcBef>
              <a:buNone/>
              <a:tabLst>
                <a:tab pos="252095" algn="l"/>
                <a:tab pos="449580" algn="l"/>
                <a:tab pos="1331595" algn="l"/>
                <a:tab pos="2321560" algn="r"/>
              </a:tabLst>
            </a:pPr>
            <a:endParaRPr lang="de-CH" sz="2200" dirty="0"/>
          </a:p>
          <a:p>
            <a:pPr marL="0" lvl="1" indent="0">
              <a:lnSpc>
                <a:spcPts val="2400"/>
              </a:lnSpc>
              <a:spcBef>
                <a:spcPts val="1000"/>
              </a:spcBef>
              <a:buNone/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sz="2200" dirty="0"/>
              <a:t>Mit dem Beitrag an das Betriebskostendefizit </a:t>
            </a:r>
            <a:r>
              <a:rPr lang="de-CH" sz="2200" dirty="0" err="1"/>
              <a:t>Chinderhuus</a:t>
            </a:r>
            <a:r>
              <a:rPr lang="de-CH" sz="2200" dirty="0"/>
              <a:t> kommt die Gemeinde Zumikon ihrem gesetzlichen Auftrag nach. 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DB250990-A819-425D-921A-A3CB237616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7050" y="92360"/>
            <a:ext cx="11329988" cy="32385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CH" dirty="0">
                <a:solidFill>
                  <a:schemeClr val="tx2">
                    <a:lumMod val="75000"/>
                  </a:schemeClr>
                </a:solidFill>
              </a:rPr>
              <a:t>Verein </a:t>
            </a:r>
            <a:r>
              <a:rPr lang="de-CH" dirty="0" err="1">
                <a:solidFill>
                  <a:schemeClr val="tx2">
                    <a:lumMod val="75000"/>
                  </a:schemeClr>
                </a:solidFill>
              </a:rPr>
              <a:t>Chinderhuus</a:t>
            </a:r>
            <a:r>
              <a:rPr lang="de-CH" dirty="0">
                <a:solidFill>
                  <a:schemeClr val="tx2">
                    <a:lumMod val="75000"/>
                  </a:schemeClr>
                </a:solidFill>
              </a:rPr>
              <a:t> Zumikon. Fortsetzung der jährlich wiederkehrenden Defizitbeiträge. Genehmigung.</a:t>
            </a:r>
          </a:p>
        </p:txBody>
      </p:sp>
    </p:spTree>
    <p:extLst>
      <p:ext uri="{BB962C8B-B14F-4D97-AF65-F5344CB8AC3E}">
        <p14:creationId xmlns:p14="http://schemas.microsoft.com/office/powerpoint/2010/main" val="2112734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Leistungsvereinbarung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lnSpc>
                <a:spcPct val="110000"/>
              </a:lnSpc>
              <a:spcBef>
                <a:spcPts val="1500"/>
              </a:spcBef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sz="2200" dirty="0"/>
              <a:t>Stabile Zusammenarbeit seit 1972 zwischen Gemeinde Zumikon und dem Verein Chinderhuus.</a:t>
            </a:r>
          </a:p>
          <a:p>
            <a:pPr marL="342900" lvl="1" indent="-342900">
              <a:lnSpc>
                <a:spcPct val="110000"/>
              </a:lnSpc>
              <a:spcBef>
                <a:spcPts val="1500"/>
              </a:spcBef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sz="2200" dirty="0"/>
              <a:t>Festigung der Zusammenarbeit im Jahr 2019 mit einer Leistungsvereinbarung (Gültigkeit bis Ende 2024) – Verbindliche Grundlage für beide Seiten</a:t>
            </a:r>
          </a:p>
          <a:p>
            <a:pPr marL="342900" lvl="1" indent="-342900">
              <a:lnSpc>
                <a:spcPct val="110000"/>
              </a:lnSpc>
              <a:spcBef>
                <a:spcPts val="1500"/>
              </a:spcBef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sz="2200" dirty="0"/>
              <a:t>Verlässliche Sicherstellung der Zukunft des Chinderhuus durch die neue Leistungs-vereinbarung mit Gültigkeit bis ins Jahr 2029 und die Fortsetzung der jährlich wiederkehrenden Defizitbeiträge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DB250990-A819-425D-921A-A3CB237616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7050" y="92360"/>
            <a:ext cx="11329988" cy="32385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CH" dirty="0">
                <a:solidFill>
                  <a:schemeClr val="tx2">
                    <a:lumMod val="75000"/>
                  </a:schemeClr>
                </a:solidFill>
              </a:rPr>
              <a:t>Verein </a:t>
            </a:r>
            <a:r>
              <a:rPr lang="de-CH" dirty="0" err="1">
                <a:solidFill>
                  <a:schemeClr val="tx2">
                    <a:lumMod val="75000"/>
                  </a:schemeClr>
                </a:solidFill>
              </a:rPr>
              <a:t>Chinderhuus</a:t>
            </a:r>
            <a:r>
              <a:rPr lang="de-CH" dirty="0">
                <a:solidFill>
                  <a:schemeClr val="tx2">
                    <a:lumMod val="75000"/>
                  </a:schemeClr>
                </a:solidFill>
              </a:rPr>
              <a:t> Zumikon. Fortsetzung der jährlich wiederkehrenden Defizitbeiträge. Genehmigung.</a:t>
            </a:r>
          </a:p>
        </p:txBody>
      </p:sp>
    </p:spTree>
    <p:extLst>
      <p:ext uri="{BB962C8B-B14F-4D97-AF65-F5344CB8AC3E}">
        <p14:creationId xmlns:p14="http://schemas.microsoft.com/office/powerpoint/2010/main" val="2517700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49BE239-729A-4A74-903C-6F7F79467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7430" y="1610151"/>
            <a:ext cx="3149210" cy="41989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Dienstleistung </a:t>
            </a:r>
            <a:r>
              <a:rPr lang="de-CH" dirty="0" err="1"/>
              <a:t>Chinderhuus</a:t>
            </a:r>
            <a:r>
              <a:rPr lang="de-CH" dirty="0"/>
              <a:t> Zumikon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7440" y="1509317"/>
            <a:ext cx="11329200" cy="4901008"/>
          </a:xfrm>
        </p:spPr>
        <p:txBody>
          <a:bodyPr>
            <a:normAutofit/>
          </a:bodyPr>
          <a:lstStyle/>
          <a:p>
            <a:pPr marL="361950" lvl="8" indent="-3429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Qualitativ hochstehende und professionelle Kinderbetreuung</a:t>
            </a:r>
          </a:p>
          <a:p>
            <a:pPr marL="361950" lvl="8" indent="-3429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Betreuungsangebot zur Vereinbarkeit von </a:t>
            </a:r>
            <a:b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Familien- und Erwerbsleben</a:t>
            </a:r>
          </a:p>
          <a:p>
            <a:pPr marL="361950" lvl="8" indent="-3429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60 Ganztages-Betreuungsplätze an 5 Tagen pro Woche</a:t>
            </a:r>
          </a:p>
          <a:p>
            <a:pPr marL="361950" lvl="8" indent="-3429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sz="2200">
                <a:latin typeface="Arial" panose="020B0604020202020204" pitchFamily="34" charset="0"/>
                <a:cs typeface="Arial" panose="020B0604020202020204" pitchFamily="34" charset="0"/>
              </a:rPr>
              <a:t>Insgesamt 251 </a:t>
            </a: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Betriebstage für Kinder ab 12 Wochen bis </a:t>
            </a:r>
            <a:b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Eintritt Kindergarten</a:t>
            </a:r>
          </a:p>
          <a:p>
            <a:pPr marL="361950" lvl="8" indent="-3429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Anzahl total betreute Kinder: ~100, Auslastung: &gt;96 % p.a.</a:t>
            </a:r>
          </a:p>
          <a:p>
            <a:pPr marL="361950" lvl="8" indent="-3429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Arbeitsplätze im Umfang von 2'445 Stellenprozenten</a:t>
            </a:r>
          </a:p>
          <a:p>
            <a:pPr marL="361950" lvl="8" indent="-3429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Zehn Ausbildungsplätze und drei Praktikumsplätze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DB250990-A819-425D-921A-A3CB237616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7050" y="92360"/>
            <a:ext cx="11329988" cy="32385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CH" dirty="0">
                <a:solidFill>
                  <a:schemeClr val="tx2">
                    <a:lumMod val="75000"/>
                  </a:schemeClr>
                </a:solidFill>
              </a:rPr>
              <a:t>Verein </a:t>
            </a:r>
            <a:r>
              <a:rPr lang="de-CH" dirty="0" err="1">
                <a:solidFill>
                  <a:schemeClr val="tx2">
                    <a:lumMod val="75000"/>
                  </a:schemeClr>
                </a:solidFill>
              </a:rPr>
              <a:t>Chinderhuus</a:t>
            </a:r>
            <a:r>
              <a:rPr lang="de-CH" dirty="0">
                <a:solidFill>
                  <a:schemeClr val="tx2">
                    <a:lumMod val="75000"/>
                  </a:schemeClr>
                </a:solidFill>
              </a:rPr>
              <a:t> Zumikon. Fortsetzung der jährlich wiederkehrenden Defizitbeiträge. Genehmigung.</a:t>
            </a:r>
          </a:p>
        </p:txBody>
      </p:sp>
    </p:spTree>
    <p:extLst>
      <p:ext uri="{BB962C8B-B14F-4D97-AF65-F5344CB8AC3E}">
        <p14:creationId xmlns:p14="http://schemas.microsoft.com/office/powerpoint/2010/main" val="1739261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Leistungen Gemeinde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lnSpc>
                <a:spcPts val="2400"/>
              </a:lnSpc>
              <a:spcBef>
                <a:spcPts val="1000"/>
              </a:spcBef>
              <a:spcAft>
                <a:spcPts val="600"/>
              </a:spcAft>
              <a:buNone/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sz="2200" dirty="0"/>
              <a:t>Nebst dem jährlichen Defizitbeitrag:</a:t>
            </a:r>
          </a:p>
          <a:p>
            <a:pPr marL="342900" lvl="1" indent="-342900">
              <a:lnSpc>
                <a:spcPts val="2400"/>
              </a:lnSpc>
              <a:spcBef>
                <a:spcPts val="1000"/>
              </a:spcBef>
              <a:spcAft>
                <a:spcPts val="600"/>
              </a:spcAft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sz="2200" dirty="0"/>
              <a:t>Kostenlose Gebrauchsleihe für die Liegenschaften Dorfplatz 5 und 7</a:t>
            </a:r>
          </a:p>
          <a:p>
            <a:pPr marL="342900" lvl="1" indent="-342900">
              <a:lnSpc>
                <a:spcPts val="2400"/>
              </a:lnSpc>
              <a:spcBef>
                <a:spcPts val="1000"/>
              </a:spcBef>
              <a:spcAft>
                <a:spcPts val="600"/>
              </a:spcAft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sz="2200" dirty="0"/>
              <a:t>Bereitstellung und Support der IT-Anlagen</a:t>
            </a:r>
          </a:p>
          <a:p>
            <a:pPr marL="342900" lvl="1" indent="-342900">
              <a:lnSpc>
                <a:spcPts val="2400"/>
              </a:lnSpc>
              <a:spcBef>
                <a:spcPts val="1000"/>
              </a:spcBef>
              <a:spcAft>
                <a:spcPts val="600"/>
              </a:spcAft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sz="2200" dirty="0"/>
              <a:t>Erledigung Buchhaltung (inkl. Finanz-Software)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DB250990-A819-425D-921A-A3CB237616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7050" y="92360"/>
            <a:ext cx="11329988" cy="32385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CH" dirty="0">
                <a:solidFill>
                  <a:schemeClr val="tx2">
                    <a:lumMod val="75000"/>
                  </a:schemeClr>
                </a:solidFill>
              </a:rPr>
              <a:t>Verein </a:t>
            </a:r>
            <a:r>
              <a:rPr lang="de-CH" dirty="0" err="1">
                <a:solidFill>
                  <a:schemeClr val="tx2">
                    <a:lumMod val="75000"/>
                  </a:schemeClr>
                </a:solidFill>
              </a:rPr>
              <a:t>Chinderhuus</a:t>
            </a:r>
            <a:r>
              <a:rPr lang="de-CH" dirty="0">
                <a:solidFill>
                  <a:schemeClr val="tx2">
                    <a:lumMod val="75000"/>
                  </a:schemeClr>
                </a:solidFill>
              </a:rPr>
              <a:t> Zumikon. Fortsetzung der jährlich wiederkehrenden Defizitbeiträge. Genehmigung.</a:t>
            </a:r>
          </a:p>
        </p:txBody>
      </p:sp>
    </p:spTree>
    <p:extLst>
      <p:ext uri="{BB962C8B-B14F-4D97-AF65-F5344CB8AC3E}">
        <p14:creationId xmlns:p14="http://schemas.microsoft.com/office/powerpoint/2010/main" val="647880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Wahl der Stimmenzähler/innen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CH" dirty="0"/>
              <a:t>Alessia </a:t>
            </a:r>
            <a:r>
              <a:rPr lang="de-CH" dirty="0" err="1"/>
              <a:t>Castrovinci</a:t>
            </a:r>
            <a:r>
              <a:rPr lang="de-CH" dirty="0"/>
              <a:t>, Dorfstrasse 20, 8126 Zumikon</a:t>
            </a:r>
          </a:p>
          <a:p>
            <a:pPr>
              <a:spcAft>
                <a:spcPts val="600"/>
              </a:spcAft>
            </a:pPr>
            <a:r>
              <a:rPr lang="de-CH" dirty="0"/>
              <a:t>Ernst </a:t>
            </a:r>
            <a:r>
              <a:rPr lang="de-CH" dirty="0" err="1"/>
              <a:t>Goetschi</a:t>
            </a:r>
            <a:r>
              <a:rPr lang="de-CH" dirty="0"/>
              <a:t>, Alte </a:t>
            </a:r>
            <a:r>
              <a:rPr lang="de-CH" dirty="0" err="1"/>
              <a:t>Forchstrasse</a:t>
            </a:r>
            <a:r>
              <a:rPr lang="de-CH" dirty="0"/>
              <a:t> 27, 8126 Zumikon</a:t>
            </a:r>
          </a:p>
          <a:p>
            <a:pPr>
              <a:spcAft>
                <a:spcPts val="600"/>
              </a:spcAft>
            </a:pPr>
            <a:r>
              <a:rPr lang="de-CH" dirty="0"/>
              <a:t>Andreas Hedinger, Dorfplatz 1, 8126 Zumikon</a:t>
            </a:r>
          </a:p>
          <a:p>
            <a:pPr>
              <a:spcAft>
                <a:spcPts val="600"/>
              </a:spcAft>
            </a:pPr>
            <a:r>
              <a:rPr lang="de-CH" dirty="0"/>
              <a:t>Nicole Wey, Grundstrasse 9, 8126 Zumikon</a:t>
            </a:r>
          </a:p>
          <a:p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527051" y="92369"/>
            <a:ext cx="11330516" cy="324000"/>
          </a:xfrm>
        </p:spPr>
        <p:txBody>
          <a:bodyPr/>
          <a:lstStyle/>
          <a:p>
            <a:r>
              <a:rPr lang="de-CH" dirty="0"/>
              <a:t>Wahl der Stimmenzähler/innen</a:t>
            </a:r>
          </a:p>
        </p:txBody>
      </p:sp>
    </p:spTree>
    <p:extLst>
      <p:ext uri="{BB962C8B-B14F-4D97-AF65-F5344CB8AC3E}">
        <p14:creationId xmlns:p14="http://schemas.microsoft.com/office/powerpoint/2010/main" val="26932047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7050" y="753331"/>
            <a:ext cx="11329200" cy="44195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de-CH" dirty="0"/>
              <a:t>Budget ab 2025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7440" y="1005840"/>
            <a:ext cx="11329200" cy="5336771"/>
          </a:xfrm>
        </p:spPr>
        <p:txBody>
          <a:bodyPr>
            <a:normAutofit fontScale="25000" lnSpcReduction="20000"/>
          </a:bodyPr>
          <a:lstStyle/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  <a:tabLst>
                <a:tab pos="252095" algn="l"/>
                <a:tab pos="449580" algn="l"/>
                <a:tab pos="1331595" algn="l"/>
                <a:tab pos="2321560" algn="r"/>
              </a:tabLst>
            </a:pPr>
            <a:br>
              <a:rPr lang="de-CH" sz="6400" dirty="0"/>
            </a:br>
            <a:r>
              <a:rPr lang="de-CH" sz="6400" dirty="0"/>
              <a:t>Für die kommenden Jahre sind keine massgeblichen Veränderungen vorgesehen.</a:t>
            </a:r>
            <a:endParaRPr lang="de-CH" sz="6400" b="1" dirty="0"/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  <a:tabLst>
                <a:tab pos="252095" algn="l"/>
                <a:tab pos="449580" algn="l"/>
                <a:tab pos="1331595" algn="l"/>
                <a:tab pos="2321560" algn="r"/>
              </a:tabLst>
            </a:pPr>
            <a:endParaRPr lang="de-CH" sz="3600" b="1" dirty="0"/>
          </a:p>
          <a:p>
            <a:pPr marL="0" lvl="1" indent="0">
              <a:lnSpc>
                <a:spcPct val="120000"/>
              </a:lnSpc>
              <a:spcBef>
                <a:spcPts val="1200"/>
              </a:spcBef>
              <a:buNone/>
              <a:tabLst>
                <a:tab pos="250825" algn="l"/>
                <a:tab pos="449263" algn="l"/>
                <a:tab pos="1330325" algn="l"/>
                <a:tab pos="2320925" algn="r"/>
                <a:tab pos="4667250" algn="l"/>
                <a:tab pos="6638925" algn="r"/>
                <a:tab pos="7715250" algn="l"/>
                <a:tab pos="9686925" algn="r"/>
              </a:tabLst>
            </a:pPr>
            <a:r>
              <a:rPr lang="de-CH" sz="7200" b="1" dirty="0"/>
              <a:t>Ausgaben</a:t>
            </a:r>
          </a:p>
          <a:p>
            <a:pPr marL="0" lvl="1" indent="0">
              <a:lnSpc>
                <a:spcPct val="120000"/>
              </a:lnSpc>
              <a:spcBef>
                <a:spcPts val="600"/>
              </a:spcBef>
              <a:buNone/>
              <a:tabLst>
                <a:tab pos="250825" algn="l"/>
                <a:tab pos="449263" algn="l"/>
                <a:tab pos="1330325" algn="l"/>
                <a:tab pos="2320925" algn="r"/>
                <a:tab pos="4667250" algn="l"/>
                <a:tab pos="6638925" algn="r"/>
                <a:tab pos="7715250" algn="l"/>
                <a:tab pos="9686925" algn="r"/>
              </a:tabLst>
            </a:pPr>
            <a:r>
              <a:rPr lang="de-CH" sz="7200" dirty="0"/>
              <a:t>Lohnkosten			CHF	1'400'000.00</a:t>
            </a:r>
          </a:p>
          <a:p>
            <a:pPr marL="0" lvl="1" indent="0">
              <a:lnSpc>
                <a:spcPct val="120000"/>
              </a:lnSpc>
              <a:spcBef>
                <a:spcPts val="600"/>
              </a:spcBef>
              <a:buNone/>
              <a:tabLst>
                <a:tab pos="250825" algn="l"/>
                <a:tab pos="449263" algn="l"/>
                <a:tab pos="1330325" algn="l"/>
                <a:tab pos="2320925" algn="r"/>
                <a:tab pos="4667250" algn="l"/>
                <a:tab pos="6638925" algn="r"/>
                <a:tab pos="7715250" algn="l"/>
                <a:tab pos="9686925" algn="r"/>
              </a:tabLst>
            </a:pPr>
            <a:r>
              <a:rPr lang="de-CH" sz="7200" dirty="0"/>
              <a:t>Aushilfsentschädigung		CHF	     23'000.00</a:t>
            </a:r>
          </a:p>
          <a:p>
            <a:pPr marL="0" lvl="1" indent="0">
              <a:lnSpc>
                <a:spcPct val="120000"/>
              </a:lnSpc>
              <a:spcBef>
                <a:spcPts val="600"/>
              </a:spcBef>
              <a:buNone/>
              <a:tabLst>
                <a:tab pos="250825" algn="l"/>
                <a:tab pos="449263" algn="l"/>
                <a:tab pos="1330325" algn="l"/>
                <a:tab pos="2320925" algn="r"/>
                <a:tab pos="4667250" algn="l"/>
                <a:tab pos="6638925" algn="r"/>
                <a:tab pos="7715250" algn="l"/>
                <a:tab pos="9686925" algn="r"/>
              </a:tabLst>
            </a:pPr>
            <a:r>
              <a:rPr lang="de-CH" sz="7200" dirty="0"/>
              <a:t>Sozialleistungen		CHF	   231'000.00</a:t>
            </a:r>
          </a:p>
          <a:p>
            <a:pPr marL="0" lvl="1" indent="0">
              <a:lnSpc>
                <a:spcPct val="120000"/>
              </a:lnSpc>
              <a:spcBef>
                <a:spcPts val="600"/>
              </a:spcBef>
              <a:buNone/>
              <a:tabLst>
                <a:tab pos="250825" algn="l"/>
                <a:tab pos="449263" algn="l"/>
                <a:tab pos="1330325" algn="l"/>
                <a:tab pos="2320925" algn="r"/>
                <a:tab pos="4667250" algn="l"/>
                <a:tab pos="6638925" algn="r"/>
                <a:tab pos="7715250" algn="l"/>
                <a:tab pos="9686925" algn="r"/>
              </a:tabLst>
            </a:pPr>
            <a:r>
              <a:rPr lang="de-CH" sz="7200" dirty="0"/>
              <a:t>Aus- und Weiterbildungskosten	CHF	     12'000.00</a:t>
            </a:r>
          </a:p>
          <a:p>
            <a:pPr marL="0" lvl="1" indent="0">
              <a:lnSpc>
                <a:spcPct val="120000"/>
              </a:lnSpc>
              <a:spcBef>
                <a:spcPts val="600"/>
              </a:spcBef>
              <a:buNone/>
              <a:tabLst>
                <a:tab pos="250825" algn="l"/>
                <a:tab pos="449263" algn="l"/>
                <a:tab pos="1330325" algn="l"/>
                <a:tab pos="2320925" algn="r"/>
                <a:tab pos="4667250" algn="l"/>
                <a:tab pos="6638925" algn="r"/>
                <a:tab pos="7715250" algn="l"/>
                <a:tab pos="9686925" algn="r"/>
              </a:tabLst>
            </a:pPr>
            <a:r>
              <a:rPr lang="de-CH" sz="7200" dirty="0"/>
              <a:t>Übriger Personalaufwand	CHF	       8'000.00</a:t>
            </a:r>
          </a:p>
          <a:p>
            <a:pPr marL="0" lvl="1" indent="0">
              <a:lnSpc>
                <a:spcPct val="120000"/>
              </a:lnSpc>
              <a:spcBef>
                <a:spcPts val="600"/>
              </a:spcBef>
              <a:buNone/>
              <a:tabLst>
                <a:tab pos="250825" algn="l"/>
                <a:tab pos="449263" algn="l"/>
                <a:tab pos="1330325" algn="l"/>
                <a:tab pos="2320925" algn="r"/>
                <a:tab pos="4667250" algn="l"/>
                <a:tab pos="6638925" algn="r"/>
                <a:tab pos="7715250" algn="l"/>
                <a:tab pos="9686925" algn="r"/>
              </a:tabLst>
            </a:pPr>
            <a:r>
              <a:rPr lang="de-CH" sz="7200" dirty="0"/>
              <a:t>Betriebskosten		CHF	   146'000.00	</a:t>
            </a:r>
            <a:r>
              <a:rPr lang="de-CH" sz="7200" u="sng" dirty="0"/>
              <a:t>CHF	 1'820'000.00</a:t>
            </a:r>
          </a:p>
          <a:p>
            <a:pPr marL="0" lvl="1" indent="0">
              <a:lnSpc>
                <a:spcPct val="120000"/>
              </a:lnSpc>
              <a:spcBef>
                <a:spcPts val="1200"/>
              </a:spcBef>
              <a:buNone/>
              <a:tabLst>
                <a:tab pos="250825" algn="l"/>
                <a:tab pos="449263" algn="l"/>
                <a:tab pos="1330325" algn="l"/>
                <a:tab pos="2320925" algn="r"/>
                <a:tab pos="4667250" algn="l"/>
                <a:tab pos="6638925" algn="r"/>
                <a:tab pos="7715250" algn="l"/>
                <a:tab pos="9686925" algn="r"/>
              </a:tabLst>
            </a:pPr>
            <a:r>
              <a:rPr lang="de-CH" sz="7200" b="1" dirty="0"/>
              <a:t>Einnahmen</a:t>
            </a:r>
          </a:p>
          <a:p>
            <a:pPr marL="0" lvl="1" indent="0">
              <a:lnSpc>
                <a:spcPct val="120000"/>
              </a:lnSpc>
              <a:spcBef>
                <a:spcPts val="600"/>
              </a:spcBef>
              <a:buNone/>
              <a:tabLst>
                <a:tab pos="250825" algn="l"/>
                <a:tab pos="449263" algn="l"/>
                <a:tab pos="1330325" algn="l"/>
                <a:tab pos="2320925" algn="r"/>
                <a:tab pos="4667250" algn="l"/>
                <a:tab pos="6638925" algn="r"/>
                <a:tab pos="7715250" algn="l"/>
                <a:tab pos="9686925" algn="r"/>
              </a:tabLst>
            </a:pPr>
            <a:r>
              <a:rPr lang="de-CH" sz="7200" dirty="0"/>
              <a:t>Anmeldegebühren		CHF	       2'000.00</a:t>
            </a:r>
          </a:p>
          <a:p>
            <a:pPr marL="0" lvl="1" indent="0">
              <a:lnSpc>
                <a:spcPct val="120000"/>
              </a:lnSpc>
              <a:spcBef>
                <a:spcPts val="600"/>
              </a:spcBef>
              <a:buNone/>
              <a:tabLst>
                <a:tab pos="250825" algn="l"/>
                <a:tab pos="449263" algn="l"/>
                <a:tab pos="1330325" algn="l"/>
                <a:tab pos="2320925" algn="r"/>
                <a:tab pos="4667250" algn="l"/>
                <a:tab pos="6638925" algn="r"/>
                <a:tab pos="7715250" algn="l"/>
                <a:tab pos="9686925" algn="r"/>
              </a:tabLst>
            </a:pPr>
            <a:r>
              <a:rPr lang="de-CH" sz="7200" dirty="0"/>
              <a:t>Betreuungstaxen		CHF	1'416'000.00</a:t>
            </a:r>
          </a:p>
          <a:p>
            <a:pPr marL="0" lvl="1" indent="0">
              <a:lnSpc>
                <a:spcPct val="120000"/>
              </a:lnSpc>
              <a:spcBef>
                <a:spcPts val="600"/>
              </a:spcBef>
              <a:buNone/>
              <a:tabLst>
                <a:tab pos="250825" algn="l"/>
                <a:tab pos="449263" algn="l"/>
                <a:tab pos="1330325" algn="l"/>
                <a:tab pos="2320925" algn="r"/>
                <a:tab pos="4667250" algn="l"/>
                <a:tab pos="6638925" algn="r"/>
                <a:tab pos="7715250" algn="l"/>
                <a:tab pos="9686925" algn="r"/>
              </a:tabLst>
            </a:pPr>
            <a:r>
              <a:rPr lang="de-CH" sz="7200" dirty="0"/>
              <a:t>Lagerbeiträge		CHF	       2'000.00	</a:t>
            </a:r>
            <a:r>
              <a:rPr lang="de-CH" sz="7200" u="sng" dirty="0"/>
              <a:t>CHF	1'420'000.00</a:t>
            </a:r>
          </a:p>
          <a:p>
            <a:pPr marL="0" lvl="1" indent="0">
              <a:lnSpc>
                <a:spcPct val="120000"/>
              </a:lnSpc>
              <a:spcBef>
                <a:spcPts val="1200"/>
              </a:spcBef>
              <a:buNone/>
              <a:tabLst>
                <a:tab pos="250825" algn="l"/>
                <a:tab pos="449263" algn="l"/>
                <a:tab pos="1330325" algn="l"/>
                <a:tab pos="2320925" algn="r"/>
                <a:tab pos="4667250" algn="l"/>
                <a:tab pos="6638925" algn="r"/>
                <a:tab pos="7715250" algn="l"/>
                <a:tab pos="9686925" algn="r"/>
              </a:tabLst>
            </a:pPr>
            <a:r>
              <a:rPr lang="de-CH" sz="7200" b="1" dirty="0"/>
              <a:t>Betriebskostendefizit</a:t>
            </a:r>
            <a:r>
              <a:rPr lang="de-CH" sz="7200" dirty="0"/>
              <a:t> (maximal)			</a:t>
            </a:r>
            <a:r>
              <a:rPr lang="de-CH" sz="7200" b="1" u="sng" dirty="0"/>
              <a:t>CHF	  400'000.00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DB250990-A819-425D-921A-A3CB237616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7050" y="92360"/>
            <a:ext cx="11329988" cy="32385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CH" dirty="0">
                <a:solidFill>
                  <a:schemeClr val="tx2">
                    <a:lumMod val="75000"/>
                  </a:schemeClr>
                </a:solidFill>
              </a:rPr>
              <a:t>Verein </a:t>
            </a:r>
            <a:r>
              <a:rPr lang="de-CH" dirty="0" err="1">
                <a:solidFill>
                  <a:schemeClr val="tx2">
                    <a:lumMod val="75000"/>
                  </a:schemeClr>
                </a:solidFill>
              </a:rPr>
              <a:t>Chinderhuus</a:t>
            </a:r>
            <a:r>
              <a:rPr lang="de-CH" dirty="0">
                <a:solidFill>
                  <a:schemeClr val="tx2">
                    <a:lumMod val="75000"/>
                  </a:schemeClr>
                </a:solidFill>
              </a:rPr>
              <a:t> Zumikon. Fortsetzung der jährlich wiederkehrenden Defizitbeiträge. Genehmigung.</a:t>
            </a:r>
          </a:p>
        </p:txBody>
      </p:sp>
    </p:spTree>
    <p:extLst>
      <p:ext uri="{BB962C8B-B14F-4D97-AF65-F5344CB8AC3E}">
        <p14:creationId xmlns:p14="http://schemas.microsoft.com/office/powerpoint/2010/main" val="3009881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Antrag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e-CH" sz="2000" dirty="0"/>
              <a:t>An das Betriebsdefizit des Vereins </a:t>
            </a:r>
            <a:r>
              <a:rPr lang="de-CH" sz="2000" dirty="0" err="1"/>
              <a:t>Chinderhuus</a:t>
            </a:r>
            <a:r>
              <a:rPr lang="de-CH" sz="2000" dirty="0"/>
              <a:t> wird für die Jahre 2025 bis 2029 ein jährlich wiederkehrender Defizitbeitrag von maximal CHF 400'000.00 ausgerichtet.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e-CH" sz="2000" dirty="0"/>
              <a:t>Der erforderliche Kredit wird zu Lasten der Erfolgsrechnung bewilligt. 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endParaRPr lang="de-CH" sz="2000" dirty="0"/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de-CH" sz="2000" b="1" dirty="0"/>
              <a:t>D</a:t>
            </a:r>
            <a:r>
              <a:rPr lang="de-DE" sz="2000" b="1" dirty="0">
                <a:ea typeface="ＭＳ Ｐゴシック" charset="0"/>
              </a:rPr>
              <a:t>er Gemeinderat empfiehlt die Annahme der Vorlage.</a:t>
            </a:r>
            <a:endParaRPr lang="de-CH" sz="2000" dirty="0"/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endParaRPr lang="de-CH" sz="2000" dirty="0"/>
          </a:p>
          <a:p>
            <a:pPr marL="0" indent="0">
              <a:buNone/>
            </a:pPr>
            <a:endParaRPr lang="de-CH" i="1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27051" y="92369"/>
            <a:ext cx="11330516" cy="3240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CH" dirty="0">
                <a:solidFill>
                  <a:schemeClr val="tx2">
                    <a:lumMod val="75000"/>
                  </a:schemeClr>
                </a:solidFill>
              </a:rPr>
              <a:t>Verein </a:t>
            </a:r>
            <a:r>
              <a:rPr lang="de-CH" dirty="0" err="1">
                <a:solidFill>
                  <a:schemeClr val="tx2">
                    <a:lumMod val="75000"/>
                  </a:schemeClr>
                </a:solidFill>
              </a:rPr>
              <a:t>Chinderhuus</a:t>
            </a:r>
            <a:r>
              <a:rPr lang="de-CH" dirty="0">
                <a:solidFill>
                  <a:schemeClr val="tx2">
                    <a:lumMod val="75000"/>
                  </a:schemeClr>
                </a:solidFill>
              </a:rPr>
              <a:t> Zumikon. Fortsetzung der jährlich wiederkehrenden Defizitbeiträge. Genehmigung.</a:t>
            </a:r>
          </a:p>
        </p:txBody>
      </p:sp>
    </p:spTree>
    <p:extLst>
      <p:ext uri="{BB962C8B-B14F-4D97-AF65-F5344CB8AC3E}">
        <p14:creationId xmlns:p14="http://schemas.microsoft.com/office/powerpoint/2010/main" val="1107355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Traktanden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AutoNum type="arabicPeriod"/>
            </a:pPr>
            <a:r>
              <a:rPr lang="de-CH" b="1" dirty="0"/>
              <a:t>Budget 2025. Festsetzung Steuerfuss. Genehmigung.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AutoNum type="arabicPeriod"/>
            </a:pPr>
            <a:r>
              <a:rPr lang="de-CH" b="1" dirty="0"/>
              <a:t>Verein </a:t>
            </a:r>
            <a:r>
              <a:rPr lang="de-CH" b="1" dirty="0" err="1"/>
              <a:t>Chinderhuus</a:t>
            </a:r>
            <a:r>
              <a:rPr lang="de-CH" b="1" dirty="0"/>
              <a:t> Zumikon. Fortsetzung der jährlich wiederkehrenden Defizitbeiträge. Genehmigung.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AutoNum type="arabicPeriod"/>
            </a:pPr>
            <a:r>
              <a:rPr lang="de-CH" b="1" dirty="0">
                <a:solidFill>
                  <a:srgbClr val="0000FF"/>
                </a:solidFill>
              </a:rPr>
              <a:t>Verein Freizeitzentrum Zumikon. Erhöhung der jährlich wiederkehrenden Defizitbeiträge. Genehmigung.</a:t>
            </a:r>
          </a:p>
          <a:p>
            <a:pPr>
              <a:lnSpc>
                <a:spcPct val="100000"/>
              </a:lnSpc>
              <a:spcAft>
                <a:spcPts val="1200"/>
              </a:spcAft>
              <a:tabLst>
                <a:tab pos="447675" algn="l"/>
              </a:tabLst>
            </a:pPr>
            <a:endParaRPr lang="de-CH" b="1" dirty="0"/>
          </a:p>
          <a:p>
            <a:pPr>
              <a:lnSpc>
                <a:spcPct val="100000"/>
              </a:lnSpc>
              <a:spcAft>
                <a:spcPts val="1200"/>
              </a:spcAft>
              <a:tabLst>
                <a:tab pos="447675" algn="l"/>
              </a:tabLst>
            </a:pPr>
            <a:endParaRPr lang="de-CH" b="1" dirty="0"/>
          </a:p>
          <a:p>
            <a:pPr>
              <a:lnSpc>
                <a:spcPct val="100000"/>
              </a:lnSpc>
              <a:spcAft>
                <a:spcPts val="1200"/>
              </a:spcAft>
              <a:tabLst>
                <a:tab pos="447675" algn="l"/>
              </a:tabLst>
            </a:pPr>
            <a:r>
              <a:rPr lang="de-CH" b="1" dirty="0"/>
              <a:t>Anschliessend Informationen aus dem Gemeinderat.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527051" y="92369"/>
            <a:ext cx="11330516" cy="324000"/>
          </a:xfrm>
        </p:spPr>
        <p:txBody>
          <a:bodyPr/>
          <a:lstStyle/>
          <a:p>
            <a:pPr marL="0" indent="0">
              <a:buNone/>
            </a:pPr>
            <a:r>
              <a:rPr lang="de-CH" dirty="0"/>
              <a:t>Traktanden</a:t>
            </a:r>
          </a:p>
        </p:txBody>
      </p:sp>
    </p:spTree>
    <p:extLst>
      <p:ext uri="{BB962C8B-B14F-4D97-AF65-F5344CB8AC3E}">
        <p14:creationId xmlns:p14="http://schemas.microsoft.com/office/powerpoint/2010/main" val="981824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0" dirty="0"/>
              <a:t>30. November 2024</a:t>
            </a:r>
          </a:p>
          <a:p>
            <a:endParaRPr lang="de-CH" dirty="0"/>
          </a:p>
          <a:p>
            <a:r>
              <a:rPr lang="de-CH" dirty="0"/>
              <a:t>Referent</a:t>
            </a:r>
          </a:p>
          <a:p>
            <a:r>
              <a:rPr lang="de-CH" b="0" dirty="0"/>
              <a:t>Stefan Bührer, Gemeindepräsident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de-CH" dirty="0"/>
              <a:t>Verein Freizeitzentrum Zumikon. Erhöhung der jährlich wiederkehrenden Defizitbeiträge. Genehmigung.</a:t>
            </a:r>
          </a:p>
        </p:txBody>
      </p:sp>
    </p:spTree>
    <p:extLst>
      <p:ext uri="{BB962C8B-B14F-4D97-AF65-F5344CB8AC3E}">
        <p14:creationId xmlns:p14="http://schemas.microsoft.com/office/powerpoint/2010/main" val="390620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Antrag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27439" y="1579070"/>
            <a:ext cx="11424415" cy="43272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e-CH" sz="2000" dirty="0"/>
              <a:t>An das Betriebsdefizit des Vereins Freizeitzentrum Zumikon wird für die Jahre 2025 bis </a:t>
            </a:r>
            <a:br>
              <a:rPr lang="de-CH" sz="2000" dirty="0"/>
            </a:br>
            <a:r>
              <a:rPr lang="de-CH" sz="2000" dirty="0"/>
              <a:t>und mit 2029 ein jährlich wiederkehrender Defizitbeitrag von maximal CHF 450'000.00 ausgerichtet.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e-CH" sz="2000" dirty="0"/>
              <a:t>Der erforderliche Kredit wird zu Lasten der Erfolgsrechnung bewilligt. </a:t>
            </a:r>
          </a:p>
          <a:p>
            <a:pPr marL="0" indent="0"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de-DE" b="1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27051" y="92369"/>
            <a:ext cx="11330516" cy="3240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CH" dirty="0"/>
              <a:t>Verein Freizeitzentrum Zumikon. Erhöhung der jährlich wiederkehrenden Defizitbeiträge. Genehmigung.</a:t>
            </a:r>
          </a:p>
        </p:txBody>
      </p:sp>
    </p:spTree>
    <p:extLst>
      <p:ext uri="{BB962C8B-B14F-4D97-AF65-F5344CB8AC3E}">
        <p14:creationId xmlns:p14="http://schemas.microsoft.com/office/powerpoint/2010/main" val="28025242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Verein Freizeitzentrum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DB250990-A819-425D-921A-A3CB237616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7050" y="92360"/>
            <a:ext cx="11329988" cy="32385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CH" dirty="0"/>
              <a:t>Verein Freizeitzentrum Zumikon. Erhöhung der jährlich wiederkehrenden Defizitbeiträge. Genehmigung.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18F0975-FD9A-434F-866E-4138A1EF1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de-CH" dirty="0"/>
              <a:t>Gründung Verein "Jugend und Freizeit" im Jahr 1979</a:t>
            </a:r>
            <a:br>
              <a:rPr lang="de-CH" dirty="0"/>
            </a:br>
            <a:r>
              <a:rPr lang="de-CH" dirty="0"/>
              <a:t>(auf Initiative einer Gründungsgruppe und der </a:t>
            </a:r>
            <a:br>
              <a:rPr lang="de-CH" dirty="0"/>
            </a:br>
            <a:r>
              <a:rPr lang="de-CH" dirty="0"/>
              <a:t>Gemeindebehörden)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de-CH" dirty="0"/>
              <a:t>Freizeitzentrum, seit 1990 unter diesem Namen,</a:t>
            </a:r>
            <a:br>
              <a:rPr lang="de-CH" dirty="0"/>
            </a:br>
            <a:r>
              <a:rPr lang="de-CH" dirty="0"/>
              <a:t>prägt mit vielfältigem Angebot den Freizeit- und </a:t>
            </a:r>
            <a:br>
              <a:rPr lang="de-CH" dirty="0"/>
            </a:br>
            <a:r>
              <a:rPr lang="de-CH" dirty="0"/>
              <a:t>Kulturbereich in Zumikon wesentlich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de-CH" dirty="0"/>
              <a:t>Freizeitzentrum trägt auch wesentlich </a:t>
            </a:r>
            <a:br>
              <a:rPr lang="de-CH" dirty="0"/>
            </a:br>
            <a:r>
              <a:rPr lang="de-CH" dirty="0"/>
              <a:t>zur Integration von neu zugezogenen </a:t>
            </a:r>
            <a:br>
              <a:rPr lang="de-CH" dirty="0"/>
            </a:br>
            <a:r>
              <a:rPr lang="de-CH" dirty="0"/>
              <a:t>Personen bei</a:t>
            </a:r>
          </a:p>
          <a:p>
            <a:endParaRPr lang="de-CH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C7E5F3D-8C31-4E21-9D68-B53BAD401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300" y="1182506"/>
            <a:ext cx="4075919" cy="271727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556CD8D-02BD-4105-DF7F-85CE63B47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218" y="4098084"/>
            <a:ext cx="3662165" cy="24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87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Angebote des Freizeitzentrums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7">
              <a:lnSpc>
                <a:spcPct val="100000"/>
              </a:lnSpc>
            </a:pP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Kinder- und Jugendarbeit</a:t>
            </a:r>
          </a:p>
          <a:p>
            <a:pPr marL="447675" lvl="8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Jugendkulturelle Projekte und Beratung von Kindern, Jugendlichen und ihren Bezugspersonen</a:t>
            </a:r>
          </a:p>
          <a:p>
            <a:pPr marL="228600" lvl="7">
              <a:lnSpc>
                <a:spcPct val="100000"/>
              </a:lnSpc>
            </a:pP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Soziokulturelle Arbeit und Förderung freiwilliges Engagement</a:t>
            </a:r>
          </a:p>
          <a:p>
            <a:pPr marL="447675" lvl="8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Mitwirkung an bestehenden Anlässen und Unterstützung bei </a:t>
            </a:r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Umsetzung neuer Ideen</a:t>
            </a:r>
          </a:p>
          <a:p>
            <a:pPr marL="228600" lvl="7">
              <a:lnSpc>
                <a:spcPct val="100000"/>
              </a:lnSpc>
            </a:pP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Galerie Milchhütte</a:t>
            </a:r>
          </a:p>
          <a:p>
            <a:pPr marL="447675" lvl="8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Regelmässige Kunst- und Werkausstellungen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DB250990-A819-425D-921A-A3CB237616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7050" y="92360"/>
            <a:ext cx="11329988" cy="32385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CH" dirty="0"/>
              <a:t>Verein Freizeitzentrum Zumikon. Erhöhung der jährlich wiederkehrenden Defizitbeiträge. Genehmigung.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280DE58-82C1-4A34-9254-5EEB5A86A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475" y="3316020"/>
            <a:ext cx="4246165" cy="283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920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Angebote des Freizeitzentrums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8">
              <a:lnSpc>
                <a:spcPct val="100000"/>
              </a:lnSpc>
            </a:pP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Treffpunkte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pPr marL="447675" lvl="8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Café Fischvogel / Café International</a:t>
            </a:r>
          </a:p>
          <a:p>
            <a:pPr marL="228600" lvl="8">
              <a:lnSpc>
                <a:spcPct val="100000"/>
              </a:lnSpc>
            </a:pP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Kurs- und Vermietungswesen</a:t>
            </a:r>
          </a:p>
          <a:p>
            <a:pPr marL="447675" lvl="8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vielseitiges Angebot für alle Altersgruppen </a:t>
            </a:r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sowie Material- und Raumvermietung</a:t>
            </a:r>
          </a:p>
          <a:p>
            <a:pPr marL="266700" lvl="8">
              <a:lnSpc>
                <a:spcPct val="100000"/>
              </a:lnSpc>
            </a:pP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Holz- und Keramikwerkstatt</a:t>
            </a:r>
          </a:p>
          <a:p>
            <a:pPr marL="3861000" lvl="8" indent="0">
              <a:buNone/>
            </a:pPr>
            <a:endParaRPr lang="de-CH" dirty="0"/>
          </a:p>
          <a:p>
            <a:pPr marL="3861000" lvl="8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DB250990-A819-425D-921A-A3CB237616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7050" y="92360"/>
            <a:ext cx="11329988" cy="32385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CH" dirty="0"/>
              <a:t>Verein Freizeitzentrum Zumikon. Erhöhung der jährlich wiederkehrenden Defizitbeiträge. Genehmigung.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CBADE6-FBCB-4F2B-AF2C-6E9AF5F3E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892" y="1559155"/>
            <a:ext cx="5434668" cy="362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11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Leistungsvereinbarung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de-CH" dirty="0"/>
              <a:t>Unterstützung des FZZ seit Gründungszeit durch Gemeinde</a:t>
            </a:r>
          </a:p>
          <a:p>
            <a:pPr>
              <a:lnSpc>
                <a:spcPct val="120000"/>
              </a:lnSpc>
            </a:pPr>
            <a:r>
              <a:rPr lang="de-CH" dirty="0"/>
              <a:t>Regelung der Zusammenarbeit seit 2019 mittels Leistungsvereinbarung </a:t>
            </a:r>
            <a:br>
              <a:rPr lang="de-CH" dirty="0"/>
            </a:br>
            <a:r>
              <a:rPr lang="de-CH" dirty="0"/>
              <a:t>(Laufzeit 5 Jahre)</a:t>
            </a:r>
          </a:p>
          <a:p>
            <a:pPr>
              <a:lnSpc>
                <a:spcPct val="120000"/>
              </a:lnSpc>
            </a:pPr>
            <a:r>
              <a:rPr lang="de-CH" dirty="0"/>
              <a:t>Erneuerung bisherige Leistungsvereinbarung durch Gemeinderat per 1. Januar 2025 (Gültigkeit bis 2029)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DB250990-A819-425D-921A-A3CB237616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7050" y="92360"/>
            <a:ext cx="11329988" cy="32385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CH" dirty="0"/>
              <a:t>Verein Freizeitzentrum Zumikon. Erhöhung der jährlich wiederkehrenden Defizitbeiträge. Genehmigung.</a:t>
            </a:r>
          </a:p>
        </p:txBody>
      </p:sp>
    </p:spTree>
    <p:extLst>
      <p:ext uri="{BB962C8B-B14F-4D97-AF65-F5344CB8AC3E}">
        <p14:creationId xmlns:p14="http://schemas.microsoft.com/office/powerpoint/2010/main" val="37134117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Entwicklung bewilligte Defizitbeiträge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CH" dirty="0"/>
              <a:t>Von der Gemeinde bewilligte Defizitbeiträge in den letzten Jahren: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CH" dirty="0"/>
              <a:t>2006 - 2010:	max. CHF 384'000 (Politische Gemeinde + Schulgemeinde)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CH" dirty="0"/>
              <a:t>2011 - 2015:	max. CHF 435'000 (Politische Gemeinde + Schulgemeinde)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CH" dirty="0"/>
              <a:t>2016 - 2019:	max. CHF 450'000 (Jugendtreff im Migros-Gebäude bzw. </a:t>
            </a:r>
            <a:r>
              <a:rPr lang="de-CH" dirty="0" err="1"/>
              <a:t>Schwäntenmos</a:t>
            </a:r>
            <a:r>
              <a:rPr lang="de-CH" dirty="0"/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CH" dirty="0"/>
              <a:t>2020 - 2024:	max. CHF 385'000 (nach Bezug Zumiker Treff, erstmals mit</a:t>
            </a:r>
            <a:br>
              <a:rPr lang="de-CH" dirty="0"/>
            </a:br>
            <a:r>
              <a:rPr lang="de-CH" dirty="0"/>
              <a:t> 	</a:t>
            </a:r>
            <a:r>
              <a:rPr lang="de-CH"/>
              <a:t>			        Leistungsvereinbarung</a:t>
            </a:r>
            <a:r>
              <a:rPr lang="de-CH" dirty="0"/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CH" dirty="0"/>
              <a:t>2025 - 2029:	max. CHF 450'000 (Antrag)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DB250990-A819-425D-921A-A3CB237616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7050" y="92360"/>
            <a:ext cx="11329988" cy="32385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CH" dirty="0"/>
              <a:t>Verein Freizeitzentrum Zumikon. Erhöhung der jährlich wiederkehrenden Defizitbeiträge. Genehmigung.</a:t>
            </a:r>
          </a:p>
        </p:txBody>
      </p:sp>
    </p:spTree>
    <p:extLst>
      <p:ext uri="{BB962C8B-B14F-4D97-AF65-F5344CB8AC3E}">
        <p14:creationId xmlns:p14="http://schemas.microsoft.com/office/powerpoint/2010/main" val="3342285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Traktanden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527440" y="1662544"/>
            <a:ext cx="11329200" cy="4243725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AutoNum type="arabicPeriod"/>
            </a:pPr>
            <a:r>
              <a:rPr lang="de-CH" b="1" dirty="0"/>
              <a:t>Budget 2025. Festsetzung Steuerfuss. Genehmigung.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AutoNum type="arabicPeriod"/>
            </a:pPr>
            <a:r>
              <a:rPr lang="de-CH" b="1" dirty="0"/>
              <a:t>Verein </a:t>
            </a:r>
            <a:r>
              <a:rPr lang="de-CH" b="1" dirty="0" err="1"/>
              <a:t>Chinderhuus</a:t>
            </a:r>
            <a:r>
              <a:rPr lang="de-CH" b="1" dirty="0"/>
              <a:t> Zumikon. Fortsetzung der jährlich wiederkehrenden Defizitbeiträge. Genehmigung.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AutoNum type="arabicPeriod"/>
            </a:pPr>
            <a:r>
              <a:rPr lang="de-CH" b="1" dirty="0"/>
              <a:t>Verein Freizeitzentrum Zumikon. Erhöhung der jährlich wiederkehrenden Defizitbeiträge. Genehmigung.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AutoNum type="arabicPeriod"/>
            </a:pPr>
            <a:r>
              <a:rPr lang="de-CH" b="1" dirty="0"/>
              <a:t>Beantwortung von allfälligen Anfragen nach § 17 Gemeindegesetz. </a:t>
            </a:r>
            <a:br>
              <a:rPr lang="de-CH" b="1" dirty="0"/>
            </a:br>
            <a:r>
              <a:rPr lang="de-CH" b="1" dirty="0">
                <a:solidFill>
                  <a:srgbClr val="C00000"/>
                </a:solidFill>
                <a:sym typeface="Wingdings" panose="05000000000000000000" pitchFamily="2" charset="2"/>
              </a:rPr>
              <a:t> fällt </a:t>
            </a:r>
            <a:r>
              <a:rPr lang="de-CH" b="1" dirty="0">
                <a:solidFill>
                  <a:srgbClr val="C00000"/>
                </a:solidFill>
              </a:rPr>
              <a:t>weg, es ist keine Anfrage eingegangen.    </a:t>
            </a:r>
          </a:p>
          <a:p>
            <a:pPr>
              <a:lnSpc>
                <a:spcPct val="100000"/>
              </a:lnSpc>
              <a:spcAft>
                <a:spcPts val="1200"/>
              </a:spcAft>
              <a:tabLst>
                <a:tab pos="447675" algn="l"/>
              </a:tabLst>
            </a:pPr>
            <a:endParaRPr lang="de-CH" b="1" dirty="0"/>
          </a:p>
          <a:p>
            <a:pPr>
              <a:lnSpc>
                <a:spcPct val="100000"/>
              </a:lnSpc>
              <a:spcAft>
                <a:spcPts val="1200"/>
              </a:spcAft>
              <a:tabLst>
                <a:tab pos="447675" algn="l"/>
              </a:tabLst>
            </a:pPr>
            <a:r>
              <a:rPr lang="de-CH" b="1" dirty="0"/>
              <a:t>Anschliessend Informationen aus dem Gemeinderat.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527051" y="92369"/>
            <a:ext cx="11330516" cy="324000"/>
          </a:xfrm>
        </p:spPr>
        <p:txBody>
          <a:bodyPr/>
          <a:lstStyle/>
          <a:p>
            <a:pPr marL="0" indent="0">
              <a:buNone/>
            </a:pPr>
            <a:r>
              <a:rPr lang="de-CH" dirty="0"/>
              <a:t>Traktanden</a:t>
            </a:r>
          </a:p>
        </p:txBody>
      </p:sp>
    </p:spTree>
    <p:extLst>
      <p:ext uri="{BB962C8B-B14F-4D97-AF65-F5344CB8AC3E}">
        <p14:creationId xmlns:p14="http://schemas.microsoft.com/office/powerpoint/2010/main" val="795997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4C872-1C35-08F5-664F-E1FE27035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F57526-2CC2-E264-78B9-906B08DE7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440" y="650982"/>
            <a:ext cx="11329200" cy="501543"/>
          </a:xfrm>
        </p:spPr>
        <p:txBody>
          <a:bodyPr>
            <a:noAutofit/>
          </a:bodyPr>
          <a:lstStyle/>
          <a:p>
            <a:r>
              <a:rPr lang="de-CH" dirty="0"/>
              <a:t>Begründung Erhöhung Defizitbeitrag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AE6969-EDF9-4E12-574E-A3FA4F506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440" y="1579069"/>
            <a:ext cx="11329200" cy="471695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None/>
            </a:pPr>
            <a:r>
              <a:rPr lang="de-CH" b="1" dirty="0"/>
              <a:t>Wichtigste erforderliche Anpassungen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de-CH" u="sng" dirty="0"/>
              <a:t>Höherer Aufwand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CH" dirty="0"/>
              <a:t>Erhöhung Personalkosten (CHF 34’000)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CH" dirty="0"/>
              <a:t>Anpassung Stellenpensum/Betriebskosten Zumiker Treff (CHF 25’000)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CH" dirty="0"/>
              <a:t>Erhöhung Strom-/Heizkosten (CHF 10’000)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CH" dirty="0"/>
              <a:t>Vernachlässigter Sachaufwand</a:t>
            </a:r>
            <a:endParaRPr lang="de-CH" sz="20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-CH" u="sng" dirty="0"/>
              <a:t>Höherer Ertrag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CH" dirty="0"/>
              <a:t>Erhöhung Mitgliederbeiträge und übrige Einnahmen (CHF 14'000)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CH" dirty="0"/>
              <a:t>Erhöhung Beitrag Katholische Kirchgemeinde (CHF 5'000)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8BC6E36F-8591-97BF-AB72-78249F3BB3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7050" y="92360"/>
            <a:ext cx="11329988" cy="32385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CH" dirty="0"/>
              <a:t>Verein Freizeitzentrum Zumikon. Erhöhung der jährlich wiederkehrenden Defizitbeiträge. Genehmigung.</a:t>
            </a:r>
          </a:p>
        </p:txBody>
      </p:sp>
    </p:spTree>
    <p:extLst>
      <p:ext uri="{BB962C8B-B14F-4D97-AF65-F5344CB8AC3E}">
        <p14:creationId xmlns:p14="http://schemas.microsoft.com/office/powerpoint/2010/main" val="37912531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Budget ab 2025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7440" y="1579070"/>
            <a:ext cx="11329200" cy="4555030"/>
          </a:xfrm>
        </p:spPr>
        <p:txBody>
          <a:bodyPr>
            <a:normAutofit fontScale="25000" lnSpcReduction="20000"/>
          </a:bodyPr>
          <a:lstStyle/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  <a:tabLst>
                <a:tab pos="250825" algn="l"/>
                <a:tab pos="449263" algn="l"/>
                <a:tab pos="1330325" algn="l"/>
                <a:tab pos="2320925" algn="r"/>
                <a:tab pos="5743575" algn="l"/>
                <a:tab pos="7620000" algn="r"/>
                <a:tab pos="8610600" algn="l"/>
                <a:tab pos="10401300" algn="r"/>
              </a:tabLst>
            </a:pPr>
            <a:r>
              <a:rPr lang="de-CH" sz="7200" b="1" dirty="0"/>
              <a:t>Ausgaben</a:t>
            </a:r>
          </a:p>
          <a:p>
            <a:pPr marL="0" lvl="1" indent="0">
              <a:lnSpc>
                <a:spcPct val="120000"/>
              </a:lnSpc>
              <a:spcBef>
                <a:spcPts val="600"/>
              </a:spcBef>
              <a:buNone/>
              <a:tabLst>
                <a:tab pos="250825" algn="l"/>
                <a:tab pos="449263" algn="l"/>
                <a:tab pos="1330325" algn="l"/>
                <a:tab pos="2320925" algn="r"/>
                <a:tab pos="5743575" algn="l"/>
                <a:tab pos="7620000" algn="r"/>
                <a:tab pos="8610600" algn="l"/>
                <a:tab pos="10401300" algn="r"/>
              </a:tabLst>
            </a:pPr>
            <a:r>
              <a:rPr lang="de-CH" sz="7200" dirty="0"/>
              <a:t>Direkter Aufwand Angebote	CHF	110'000.00</a:t>
            </a:r>
          </a:p>
          <a:p>
            <a:pPr marL="0" lvl="1" indent="0">
              <a:lnSpc>
                <a:spcPct val="120000"/>
              </a:lnSpc>
              <a:spcBef>
                <a:spcPts val="600"/>
              </a:spcBef>
              <a:buNone/>
              <a:tabLst>
                <a:tab pos="250825" algn="l"/>
                <a:tab pos="449263" algn="l"/>
                <a:tab pos="1330325" algn="l"/>
                <a:tab pos="2320925" algn="r"/>
                <a:tab pos="5743575" algn="l"/>
                <a:tab pos="7620000" algn="r"/>
                <a:tab pos="8610600" algn="l"/>
                <a:tab pos="10401300" algn="r"/>
              </a:tabLst>
            </a:pPr>
            <a:r>
              <a:rPr lang="de-CH" sz="7200" dirty="0"/>
              <a:t>Personalkosten Festanstellung	CHF 	505'000.00</a:t>
            </a:r>
          </a:p>
          <a:p>
            <a:pPr marL="0" lvl="1" indent="0">
              <a:lnSpc>
                <a:spcPct val="120000"/>
              </a:lnSpc>
              <a:spcBef>
                <a:spcPts val="600"/>
              </a:spcBef>
              <a:buNone/>
              <a:tabLst>
                <a:tab pos="250825" algn="l"/>
                <a:tab pos="449263" algn="l"/>
                <a:tab pos="1330325" algn="l"/>
                <a:tab pos="2320925" algn="r"/>
                <a:tab pos="5743575" algn="l"/>
                <a:tab pos="7620000" algn="r"/>
                <a:tab pos="8610600" algn="l"/>
                <a:tab pos="10401300" algn="r"/>
              </a:tabLst>
            </a:pPr>
            <a:r>
              <a:rPr lang="de-CH" sz="7200" dirty="0"/>
              <a:t>Personalkosten Stärkung Betrieb Zumiker Treff 	CHF	  25'000.00</a:t>
            </a:r>
          </a:p>
          <a:p>
            <a:pPr marL="0" lvl="1" indent="0">
              <a:lnSpc>
                <a:spcPct val="120000"/>
              </a:lnSpc>
              <a:spcBef>
                <a:spcPts val="600"/>
              </a:spcBef>
              <a:buNone/>
              <a:tabLst>
                <a:tab pos="250825" algn="l"/>
                <a:tab pos="449263" algn="l"/>
                <a:tab pos="1330325" algn="l"/>
                <a:tab pos="2320925" algn="r"/>
                <a:tab pos="5743575" algn="l"/>
                <a:tab pos="7620000" algn="r"/>
                <a:tab pos="8610600" algn="l"/>
                <a:tab pos="10401300" algn="r"/>
              </a:tabLst>
            </a:pPr>
            <a:r>
              <a:rPr lang="de-CH" sz="7200" dirty="0"/>
              <a:t>Sachkosten			CHF	  41'000.00</a:t>
            </a:r>
          </a:p>
          <a:p>
            <a:pPr marL="0" lvl="1" indent="0">
              <a:lnSpc>
                <a:spcPct val="120000"/>
              </a:lnSpc>
              <a:spcBef>
                <a:spcPts val="600"/>
              </a:spcBef>
              <a:buNone/>
              <a:tabLst>
                <a:tab pos="250825" algn="l"/>
                <a:tab pos="449263" algn="l"/>
                <a:tab pos="1330325" algn="l"/>
                <a:tab pos="2320925" algn="r"/>
                <a:tab pos="5743575" algn="l"/>
                <a:tab pos="7620000" algn="r"/>
                <a:tab pos="8610600" algn="l"/>
                <a:tab pos="10401300" algn="r"/>
              </a:tabLst>
            </a:pPr>
            <a:r>
              <a:rPr lang="de-CH" sz="7200" dirty="0"/>
              <a:t>Liegenschaften Reinigung, Unterhalt, Versorgung 	CHF	  66'000.00	</a:t>
            </a:r>
            <a:r>
              <a:rPr lang="de-CH" sz="7200" u="sng" dirty="0"/>
              <a:t>CHF	747'000.00 </a:t>
            </a:r>
          </a:p>
          <a:p>
            <a:pPr marL="0" lvl="1" indent="0">
              <a:lnSpc>
                <a:spcPct val="120000"/>
              </a:lnSpc>
              <a:spcBef>
                <a:spcPts val="1500"/>
              </a:spcBef>
              <a:buNone/>
              <a:tabLst>
                <a:tab pos="250825" algn="l"/>
                <a:tab pos="449263" algn="l"/>
                <a:tab pos="1330325" algn="l"/>
                <a:tab pos="2320925" algn="r"/>
                <a:tab pos="5743575" algn="l"/>
                <a:tab pos="7620000" algn="r"/>
                <a:tab pos="8610600" algn="l"/>
                <a:tab pos="10401300" algn="r"/>
              </a:tabLst>
            </a:pPr>
            <a:r>
              <a:rPr lang="de-CH" sz="7200" b="1" dirty="0"/>
              <a:t>Einnahmen</a:t>
            </a:r>
          </a:p>
          <a:p>
            <a:pPr marL="0" lvl="1" indent="0">
              <a:lnSpc>
                <a:spcPct val="120000"/>
              </a:lnSpc>
              <a:spcBef>
                <a:spcPts val="600"/>
              </a:spcBef>
              <a:buNone/>
              <a:tabLst>
                <a:tab pos="250825" algn="l"/>
                <a:tab pos="449263" algn="l"/>
                <a:tab pos="1330325" algn="l"/>
                <a:tab pos="2320925" algn="r"/>
                <a:tab pos="5743575" algn="l"/>
                <a:tab pos="7620000" algn="r"/>
                <a:tab pos="8610600" algn="l"/>
                <a:tab pos="10401300" algn="r"/>
              </a:tabLst>
            </a:pPr>
            <a:r>
              <a:rPr lang="de-CH" sz="7200" dirty="0"/>
              <a:t>Direkter Ertrag Angebote/Vermietungen	CHF	212'500.00</a:t>
            </a:r>
          </a:p>
          <a:p>
            <a:pPr marL="0" lvl="1" indent="0">
              <a:lnSpc>
                <a:spcPct val="120000"/>
              </a:lnSpc>
              <a:spcBef>
                <a:spcPts val="600"/>
              </a:spcBef>
              <a:buNone/>
              <a:tabLst>
                <a:tab pos="250825" algn="l"/>
                <a:tab pos="449263" algn="l"/>
                <a:tab pos="1330325" algn="l"/>
                <a:tab pos="2320925" algn="r"/>
                <a:tab pos="5743575" algn="l"/>
                <a:tab pos="7620000" algn="r"/>
                <a:tab pos="8610600" algn="l"/>
                <a:tab pos="10401300" algn="r"/>
              </a:tabLst>
            </a:pPr>
            <a:r>
              <a:rPr lang="de-CH" sz="7200" dirty="0"/>
              <a:t>Mitgliederbeiträge		CHF	    9'500.00</a:t>
            </a:r>
          </a:p>
          <a:p>
            <a:pPr marL="0" lvl="1" indent="0">
              <a:lnSpc>
                <a:spcPct val="120000"/>
              </a:lnSpc>
              <a:spcBef>
                <a:spcPts val="600"/>
              </a:spcBef>
              <a:buNone/>
              <a:tabLst>
                <a:tab pos="250825" algn="l"/>
                <a:tab pos="449263" algn="l"/>
                <a:tab pos="1330325" algn="l"/>
                <a:tab pos="2320925" algn="r"/>
                <a:tab pos="5743575" algn="l"/>
                <a:tab pos="7620000" algn="r"/>
                <a:tab pos="8610600" algn="l"/>
                <a:tab pos="10401300" algn="r"/>
              </a:tabLst>
            </a:pPr>
            <a:r>
              <a:rPr lang="de-CH" sz="7200" dirty="0"/>
              <a:t>Betriebsbeitrag Kath. Kirchgemeinde	CHF	  20'000.00</a:t>
            </a:r>
          </a:p>
          <a:p>
            <a:pPr marL="0" lvl="1" indent="0">
              <a:lnSpc>
                <a:spcPct val="120000"/>
              </a:lnSpc>
              <a:spcBef>
                <a:spcPts val="600"/>
              </a:spcBef>
              <a:buNone/>
              <a:tabLst>
                <a:tab pos="250825" algn="l"/>
                <a:tab pos="449263" algn="l"/>
                <a:tab pos="1330325" algn="l"/>
                <a:tab pos="2320925" algn="r"/>
                <a:tab pos="5743575" algn="l"/>
                <a:tab pos="7620000" algn="r"/>
                <a:tab pos="8610600" algn="l"/>
                <a:tab pos="10401300" algn="r"/>
              </a:tabLst>
            </a:pPr>
            <a:r>
              <a:rPr lang="de-CH" sz="7200" dirty="0"/>
              <a:t>Betriebsbeitrag </a:t>
            </a:r>
            <a:r>
              <a:rPr lang="de-CH" sz="7200" dirty="0" err="1"/>
              <a:t>Ref</a:t>
            </a:r>
            <a:r>
              <a:rPr lang="de-CH" sz="7200" dirty="0"/>
              <a:t>. Kirchgemeinde	CHF	  55'000.00	</a:t>
            </a:r>
            <a:r>
              <a:rPr lang="de-CH" sz="7200" u="sng" dirty="0"/>
              <a:t>CHF	297'000.00</a:t>
            </a:r>
          </a:p>
          <a:p>
            <a:pPr marL="0" lvl="1" indent="0">
              <a:lnSpc>
                <a:spcPct val="120000"/>
              </a:lnSpc>
              <a:spcBef>
                <a:spcPts val="1500"/>
              </a:spcBef>
              <a:buNone/>
              <a:tabLst>
                <a:tab pos="250825" algn="l"/>
                <a:tab pos="449263" algn="l"/>
                <a:tab pos="1330325" algn="l"/>
                <a:tab pos="2320925" algn="r"/>
                <a:tab pos="5743575" algn="l"/>
                <a:tab pos="7620000" algn="r"/>
                <a:tab pos="8610600" algn="l"/>
                <a:tab pos="10401300" algn="r"/>
              </a:tabLst>
            </a:pPr>
            <a:r>
              <a:rPr lang="de-CH" sz="7200" b="1" dirty="0"/>
              <a:t>Betriebskostendefizit</a:t>
            </a:r>
            <a:r>
              <a:rPr lang="de-CH" sz="7200" dirty="0"/>
              <a:t> (maximal)			</a:t>
            </a:r>
            <a:r>
              <a:rPr lang="de-CH" sz="7200" b="1" u="sng" dirty="0"/>
              <a:t>CHF	450'000.00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DB250990-A819-425D-921A-A3CB237616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7050" y="92360"/>
            <a:ext cx="11329988" cy="32385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CH" dirty="0"/>
              <a:t>Verein Freizeitzentrum Zumikon. Erhöhung der jährlich wiederkehrenden Defizitbeiträge. Genehmigung.</a:t>
            </a:r>
          </a:p>
        </p:txBody>
      </p:sp>
    </p:spTree>
    <p:extLst>
      <p:ext uri="{BB962C8B-B14F-4D97-AF65-F5344CB8AC3E}">
        <p14:creationId xmlns:p14="http://schemas.microsoft.com/office/powerpoint/2010/main" val="21803004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0B608-B8EF-3AB0-701D-727256367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DF6369-AE89-EB00-7770-DF6935D7D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Einführung Fondslösung bis max. CHF 50’000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694FBD-F91E-4771-AB48-1B2BB43E1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CH" b="1" dirty="0"/>
              <a:t>Fondslösung im Detail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CH" sz="2000" dirty="0"/>
              <a:t>Nicht </a:t>
            </a:r>
            <a:r>
              <a:rPr lang="de-CH" dirty="0"/>
              <a:t>ausgeschöpfter Defizitbeitrag kann in einen Ausgleichsfonds eingelegt werden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CH" dirty="0"/>
              <a:t>Maximale Fondshöhe: CHF 50’000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CH" dirty="0"/>
              <a:t>Über Entnahme aus dem Fonds entscheidet der Vorstand des FZZ, </a:t>
            </a:r>
            <a:br>
              <a:rPr lang="de-CH" dirty="0"/>
            </a:br>
            <a:r>
              <a:rPr lang="de-CH" dirty="0"/>
              <a:t>einsitzender Gemeinderat hat das Vetorecht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CH" dirty="0"/>
              <a:t>Bei Veto entscheidet der Gesamt-Gemeinderat über die Entnahme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2A759EF9-0F66-1123-68F2-92219F73B8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7050" y="92360"/>
            <a:ext cx="11329988" cy="32385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CH" dirty="0"/>
              <a:t>Verein Freizeitzentrum Zumikon. Erhöhung der jährlich wiederkehrenden Defizitbeiträge. Genehmigung.</a:t>
            </a:r>
          </a:p>
        </p:txBody>
      </p:sp>
    </p:spTree>
    <p:extLst>
      <p:ext uri="{BB962C8B-B14F-4D97-AF65-F5344CB8AC3E}">
        <p14:creationId xmlns:p14="http://schemas.microsoft.com/office/powerpoint/2010/main" val="29515789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Antrag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27439" y="1579070"/>
            <a:ext cx="11424415" cy="43272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e-CH" sz="2000" dirty="0"/>
              <a:t>An das Betriebsdefizit des Vereins Freizeitzentrum Zumikon wird für die Jahre 2025 bis </a:t>
            </a:r>
            <a:br>
              <a:rPr lang="de-CH" sz="2000" dirty="0"/>
            </a:br>
            <a:r>
              <a:rPr lang="de-CH" sz="2000" dirty="0"/>
              <a:t>und mit 2029 ein jährlich wiederkehrender Defizitbeitrag von maximal CHF 450'000.00 ausgerichtet.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e-CH" sz="2000" dirty="0"/>
              <a:t>Der erforderliche Kredit wird zu Lasten der Erfolgsrechnung bewilligt. 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endParaRPr lang="de-CH" sz="2000" dirty="0"/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de-CH" sz="2000" b="1" dirty="0"/>
              <a:t>D</a:t>
            </a:r>
            <a:r>
              <a:rPr lang="de-DE" sz="2000" b="1" dirty="0">
                <a:ea typeface="ＭＳ Ｐゴシック" charset="0"/>
              </a:rPr>
              <a:t>er Gemeinderat empfiehlt die Annahme der Vorlage.</a:t>
            </a:r>
            <a:endParaRPr lang="de-CH" sz="2000" dirty="0"/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endParaRPr lang="de-CH" sz="2000" dirty="0"/>
          </a:p>
          <a:p>
            <a:pPr marL="0" indent="0"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de-DE" b="1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27051" y="92369"/>
            <a:ext cx="11330516" cy="3240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CH" dirty="0"/>
              <a:t>Verein Freizeitzentrum Zumikon. Erhöhung der jährlich wiederkehrenden Defizitbeiträge. Genehmigung.</a:t>
            </a:r>
          </a:p>
        </p:txBody>
      </p:sp>
    </p:spTree>
    <p:extLst>
      <p:ext uri="{BB962C8B-B14F-4D97-AF65-F5344CB8AC3E}">
        <p14:creationId xmlns:p14="http://schemas.microsoft.com/office/powerpoint/2010/main" val="42432751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Schlussbestimmungen</a:t>
            </a:r>
          </a:p>
        </p:txBody>
      </p:sp>
      <p:sp>
        <p:nvSpPr>
          <p:cNvPr id="4" name="Inhaltsplatzhalter 5"/>
          <p:cNvSpPr>
            <a:spLocks noGrp="1"/>
          </p:cNvSpPr>
          <p:nvPr>
            <p:ph idx="1"/>
          </p:nvPr>
        </p:nvSpPr>
        <p:spPr>
          <a:xfrm>
            <a:off x="527440" y="1579070"/>
            <a:ext cx="11329200" cy="4327200"/>
          </a:xfrm>
        </p:spPr>
        <p:txBody>
          <a:bodyPr/>
          <a:lstStyle/>
          <a:p>
            <a:pPr>
              <a:lnSpc>
                <a:spcPts val="2600"/>
              </a:lnSpc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sz="1900" dirty="0">
                <a:solidFill>
                  <a:schemeClr val="bg1"/>
                </a:solidFill>
              </a:rPr>
              <a:t>Einwände gegen die Versammlungsführung jetzt vorbringen.</a:t>
            </a:r>
          </a:p>
          <a:p>
            <a:pPr>
              <a:lnSpc>
                <a:spcPts val="2600"/>
              </a:lnSpc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sz="1900" dirty="0">
                <a:solidFill>
                  <a:schemeClr val="bg1"/>
                </a:solidFill>
              </a:rPr>
              <a:t>Amtliche Publikation der Ergebnisse am </a:t>
            </a:r>
            <a:r>
              <a:rPr lang="de-CH" sz="1900" dirty="0"/>
              <a:t>Freitag, 6. Dezember 2024.</a:t>
            </a:r>
          </a:p>
          <a:p>
            <a:pPr>
              <a:lnSpc>
                <a:spcPts val="2600"/>
              </a:lnSpc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sz="1900" dirty="0">
                <a:solidFill>
                  <a:schemeClr val="bg1"/>
                </a:solidFill>
              </a:rPr>
              <a:t>Protokollauflage im Sekretariat Gemeinderat </a:t>
            </a:r>
            <a:r>
              <a:rPr lang="de-CH" sz="1900" dirty="0"/>
              <a:t>ab Montag, 9. Dezember 2024.</a:t>
            </a:r>
          </a:p>
          <a:p>
            <a:pPr>
              <a:lnSpc>
                <a:spcPts val="2600"/>
              </a:lnSpc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sz="1900" dirty="0">
                <a:solidFill>
                  <a:schemeClr val="bg1"/>
                </a:solidFill>
              </a:rPr>
              <a:t>Rekurs in Stimmrechtssachen (gem. § 19 Abs. 1 </a:t>
            </a:r>
            <a:r>
              <a:rPr lang="de-CH" sz="1900" dirty="0" err="1">
                <a:solidFill>
                  <a:schemeClr val="bg1"/>
                </a:solidFill>
              </a:rPr>
              <a:t>lit</a:t>
            </a:r>
            <a:r>
              <a:rPr lang="de-CH" sz="1900" dirty="0">
                <a:solidFill>
                  <a:schemeClr val="bg1"/>
                </a:solidFill>
              </a:rPr>
              <a:t>. c </a:t>
            </a:r>
            <a:r>
              <a:rPr lang="de-CH" sz="1900" dirty="0" err="1">
                <a:solidFill>
                  <a:schemeClr val="bg1"/>
                </a:solidFill>
              </a:rPr>
              <a:t>i.V.m</a:t>
            </a:r>
            <a:r>
              <a:rPr lang="de-CH" sz="1900" dirty="0">
                <a:solidFill>
                  <a:schemeClr val="bg1"/>
                </a:solidFill>
              </a:rPr>
              <a:t>. § 21a VRG) wegen Verletzung von Vorschriften über die politischen Rechte und ihre Ausübung, innert 5 Tagen nach Veröffentlichung.</a:t>
            </a:r>
          </a:p>
          <a:p>
            <a:pPr>
              <a:lnSpc>
                <a:spcPts val="2600"/>
              </a:lnSpc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sz="1900" dirty="0">
                <a:solidFill>
                  <a:schemeClr val="bg1"/>
                </a:solidFill>
              </a:rPr>
              <a:t>Rekurs (gem. § 19 Abs. 1 VRG </a:t>
            </a:r>
            <a:r>
              <a:rPr lang="de-CH" sz="1900" dirty="0" err="1">
                <a:solidFill>
                  <a:schemeClr val="bg1"/>
                </a:solidFill>
              </a:rPr>
              <a:t>i.V.m</a:t>
            </a:r>
            <a:r>
              <a:rPr lang="de-CH" sz="1900" dirty="0">
                <a:solidFill>
                  <a:schemeClr val="bg1"/>
                </a:solidFill>
              </a:rPr>
              <a:t>. § 19b Abs. 2 </a:t>
            </a:r>
            <a:r>
              <a:rPr lang="de-CH" sz="1900" dirty="0" err="1">
                <a:solidFill>
                  <a:schemeClr val="bg1"/>
                </a:solidFill>
              </a:rPr>
              <a:t>lit</a:t>
            </a:r>
            <a:r>
              <a:rPr lang="de-CH" sz="1900" dirty="0">
                <a:solidFill>
                  <a:schemeClr val="bg1"/>
                </a:solidFill>
              </a:rPr>
              <a:t>. c VRG sowie § 20 Abs. 1 VRG) wegen Rechtsverletzungen, unrichtiger oder ungenügender Feststellung des Sachverhalts sowie Unangemessenheit der angefochtenen Anordnung, innert 30 Tagen nach Veröffentlichung.</a:t>
            </a:r>
          </a:p>
          <a:p>
            <a:pPr>
              <a:lnSpc>
                <a:spcPts val="2600"/>
              </a:lnSpc>
              <a:tabLst>
                <a:tab pos="252095" algn="l"/>
                <a:tab pos="449580" algn="l"/>
                <a:tab pos="1331595" algn="l"/>
                <a:tab pos="2321560" algn="r"/>
              </a:tabLst>
            </a:pPr>
            <a:r>
              <a:rPr lang="de-CH" sz="1900" dirty="0" err="1"/>
              <a:t>Rekursschrift</a:t>
            </a:r>
            <a:r>
              <a:rPr lang="de-CH" sz="1900" dirty="0"/>
              <a:t> mit Antrag und Begründung an Bezirksrat Meilen. Details gemäss Publikation im Digitalen Amtsblatt Schweiz (</a:t>
            </a:r>
            <a:r>
              <a:rPr lang="de-CH" sz="1900"/>
              <a:t>DAS, epublikation</a:t>
            </a:r>
            <a:r>
              <a:rPr lang="de-CH" sz="1900" dirty="0"/>
              <a:t>.ch)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760123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Nächste Gemeindeversammlung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b="1" dirty="0"/>
              <a:t>Dienstag, 10. Juni 2025, 19:00</a:t>
            </a:r>
            <a:r>
              <a:rPr lang="de-CH" b="1" dirty="0">
                <a:solidFill>
                  <a:srgbClr val="FF0000"/>
                </a:solidFill>
              </a:rPr>
              <a:t> </a:t>
            </a:r>
            <a:r>
              <a:rPr lang="de-CH" b="1" dirty="0"/>
              <a:t>Uhr</a:t>
            </a:r>
          </a:p>
          <a:p>
            <a:pPr marL="0" indent="0">
              <a:buNone/>
            </a:pPr>
            <a:r>
              <a:rPr lang="de-CH" dirty="0"/>
              <a:t>Wir zählen auf Sie.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680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78B95A3-8B3F-4D07-89F2-2D6ECD15BC6D}"/>
              </a:ext>
            </a:extLst>
          </p:cNvPr>
          <p:cNvSpPr/>
          <p:nvPr/>
        </p:nvSpPr>
        <p:spPr>
          <a:xfrm>
            <a:off x="527050" y="669303"/>
            <a:ext cx="6486492" cy="537328"/>
          </a:xfrm>
          <a:prstGeom prst="rect">
            <a:avLst/>
          </a:prstGeom>
          <a:solidFill>
            <a:srgbClr val="003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527050" y="1140642"/>
            <a:ext cx="11330517" cy="4613738"/>
          </a:xfrm>
        </p:spPr>
        <p:txBody>
          <a:bodyPr>
            <a:normAutofit/>
          </a:bodyPr>
          <a:lstStyle/>
          <a:p>
            <a:r>
              <a:rPr lang="de-CH" dirty="0"/>
              <a:t>Bitte beachten Sie die </a:t>
            </a:r>
          </a:p>
          <a:p>
            <a:r>
              <a:rPr lang="de-CH" sz="3200" b="1" dirty="0"/>
              <a:t>Ergebnisse aus der </a:t>
            </a:r>
          </a:p>
          <a:p>
            <a:r>
              <a:rPr lang="de-CH" sz="3200" b="1" dirty="0"/>
              <a:t>Umfrage zum Vorprojekt Sanierung GZZ</a:t>
            </a:r>
          </a:p>
          <a:p>
            <a:r>
              <a:rPr lang="de-CH" dirty="0"/>
              <a:t>auf der Website der Gemeinde.</a:t>
            </a:r>
          </a:p>
          <a:p>
            <a:endParaRPr lang="de-CH" dirty="0"/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de-CH" dirty="0"/>
              <a:t>Umfrage lanciert anlässlich der öffentlichen Informations-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de-CH" dirty="0" err="1"/>
              <a:t>veranstaltung</a:t>
            </a:r>
            <a:r>
              <a:rPr lang="de-CH" dirty="0"/>
              <a:t> vom 17. September 2024.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endParaRPr lang="de-CH" dirty="0"/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de-CH" dirty="0"/>
              <a:t>Nun liegt die Auswertung der Fragebogen vor und ist auf-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de-CH" dirty="0"/>
              <a:t>geschaltet auf www.zumikon.ch/gemeinschaftszentrum.</a:t>
            </a:r>
          </a:p>
          <a:p>
            <a:endParaRPr lang="de-CH" dirty="0"/>
          </a:p>
          <a:p>
            <a:endParaRPr lang="de-CH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66927C7-CC6D-483F-996D-41BBCDA79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650" y="1264288"/>
            <a:ext cx="3227917" cy="445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456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78B95A3-8B3F-4D07-89F2-2D6ECD15BC6D}"/>
              </a:ext>
            </a:extLst>
          </p:cNvPr>
          <p:cNvSpPr/>
          <p:nvPr/>
        </p:nvSpPr>
        <p:spPr>
          <a:xfrm>
            <a:off x="527050" y="669303"/>
            <a:ext cx="6486492" cy="537328"/>
          </a:xfrm>
          <a:prstGeom prst="rect">
            <a:avLst/>
          </a:prstGeom>
          <a:solidFill>
            <a:srgbClr val="003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527050" y="1140642"/>
            <a:ext cx="11330517" cy="4613738"/>
          </a:xfrm>
        </p:spPr>
        <p:txBody>
          <a:bodyPr>
            <a:normAutofit/>
          </a:bodyPr>
          <a:lstStyle/>
          <a:p>
            <a:r>
              <a:rPr lang="de-CH" dirty="0"/>
              <a:t>Wir sehen uns am</a:t>
            </a:r>
          </a:p>
          <a:p>
            <a:r>
              <a:rPr lang="de-CH" sz="3200" b="1" dirty="0"/>
              <a:t>Adventsmärt auf dem Dorfplatz</a:t>
            </a:r>
          </a:p>
          <a:p>
            <a:r>
              <a:rPr lang="de-CH" dirty="0"/>
              <a:t>mit vielen Ständen, Verpflegung und musikalischer Unterhaltung,</a:t>
            </a:r>
          </a:p>
          <a:p>
            <a:r>
              <a:rPr lang="de-CH" dirty="0"/>
              <a:t>noch bis 17:00 Uhr.</a:t>
            </a:r>
          </a:p>
          <a:p>
            <a:endParaRPr lang="de-CH" dirty="0"/>
          </a:p>
          <a:p>
            <a:r>
              <a:rPr lang="de-CH" dirty="0"/>
              <a:t>Besuchen Sie auch die</a:t>
            </a:r>
          </a:p>
          <a:p>
            <a:r>
              <a:rPr lang="de-CH" sz="3200" b="1" dirty="0" err="1"/>
              <a:t>MehrGenerationenKonzerte</a:t>
            </a:r>
            <a:endParaRPr lang="de-CH" sz="3200" b="1" dirty="0"/>
          </a:p>
          <a:p>
            <a:r>
              <a:rPr lang="de-CH" dirty="0"/>
              <a:t>der Musikschule von 13:30 bis 18:30 Uhr in der reformierten Kirche. </a:t>
            </a:r>
          </a:p>
          <a:p>
            <a:r>
              <a:rPr lang="de-CH" dirty="0"/>
              <a:t>Ein Genuss vielfältiger Musikdarbietungen.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604965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28251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Traktanden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527440" y="1663738"/>
            <a:ext cx="11329200" cy="4327200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AutoNum type="arabicPeriod"/>
            </a:pPr>
            <a:r>
              <a:rPr lang="de-CH" b="1" dirty="0">
                <a:solidFill>
                  <a:srgbClr val="0000FF"/>
                </a:solidFill>
              </a:rPr>
              <a:t>Budget 2025. Festsetzung Steuerfuss. Genehmigung.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AutoNum type="arabicPeriod"/>
            </a:pPr>
            <a:r>
              <a:rPr lang="de-CH" b="1" dirty="0"/>
              <a:t>Verein </a:t>
            </a:r>
            <a:r>
              <a:rPr lang="de-CH" b="1" dirty="0" err="1"/>
              <a:t>Chinderhuus</a:t>
            </a:r>
            <a:r>
              <a:rPr lang="de-CH" b="1" dirty="0"/>
              <a:t> Zumikon. Fortsetzung der jährlich wiederkehrenden Defizitbeiträge. Genehmigung.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AutoNum type="arabicPeriod"/>
            </a:pPr>
            <a:r>
              <a:rPr lang="de-CH" b="1" dirty="0"/>
              <a:t>Verein Freizeitzentrum Zumikon. Erhöhung der jährlich wiederkehrenden Defizitbeiträge. Genehmigung.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br>
              <a:rPr lang="de-CH" b="1" dirty="0"/>
            </a:br>
            <a:endParaRPr lang="de-CH" b="1" dirty="0"/>
          </a:p>
          <a:p>
            <a:pPr>
              <a:lnSpc>
                <a:spcPct val="100000"/>
              </a:lnSpc>
              <a:spcAft>
                <a:spcPts val="1200"/>
              </a:spcAft>
              <a:tabLst>
                <a:tab pos="447675" algn="l"/>
              </a:tabLst>
            </a:pPr>
            <a:endParaRPr lang="de-CH" b="1" dirty="0"/>
          </a:p>
          <a:p>
            <a:pPr>
              <a:lnSpc>
                <a:spcPct val="100000"/>
              </a:lnSpc>
              <a:spcAft>
                <a:spcPts val="1200"/>
              </a:spcAft>
              <a:tabLst>
                <a:tab pos="447675" algn="l"/>
              </a:tabLst>
            </a:pPr>
            <a:r>
              <a:rPr lang="de-CH" b="1" dirty="0"/>
              <a:t>Anschliessend Informationen aus dem Gemeinderat.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527051" y="92369"/>
            <a:ext cx="11330516" cy="324000"/>
          </a:xfrm>
        </p:spPr>
        <p:txBody>
          <a:bodyPr/>
          <a:lstStyle/>
          <a:p>
            <a:pPr marL="0" indent="0">
              <a:buNone/>
            </a:pPr>
            <a:r>
              <a:rPr lang="de-CH" dirty="0"/>
              <a:t>Traktanden</a:t>
            </a:r>
          </a:p>
        </p:txBody>
      </p:sp>
    </p:spTree>
    <p:extLst>
      <p:ext uri="{BB962C8B-B14F-4D97-AF65-F5344CB8AC3E}">
        <p14:creationId xmlns:p14="http://schemas.microsoft.com/office/powerpoint/2010/main" val="596004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0" dirty="0"/>
              <a:t>30. November 2024</a:t>
            </a:r>
          </a:p>
          <a:p>
            <a:endParaRPr lang="de-CH" dirty="0"/>
          </a:p>
          <a:p>
            <a:r>
              <a:rPr lang="de-CH" dirty="0"/>
              <a:t>Referent </a:t>
            </a:r>
          </a:p>
          <a:p>
            <a:r>
              <a:rPr lang="de-CH" b="0" dirty="0"/>
              <a:t>André Hartmann, Ressortvorsteher Finanzen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Budget 2025. Festsetzung Steuerfuss. Genehmigung.</a:t>
            </a:r>
          </a:p>
        </p:txBody>
      </p:sp>
    </p:spTree>
    <p:extLst>
      <p:ext uri="{BB962C8B-B14F-4D97-AF65-F5344CB8AC3E}">
        <p14:creationId xmlns:p14="http://schemas.microsoft.com/office/powerpoint/2010/main" val="1344707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29200" y="320400"/>
            <a:ext cx="11330515" cy="863600"/>
          </a:xfrm>
        </p:spPr>
        <p:txBody>
          <a:bodyPr/>
          <a:lstStyle/>
          <a:p>
            <a:r>
              <a:rPr lang="de-CH" dirty="0"/>
              <a:t>Antrag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1" name="Textplatzhalter 3"/>
          <p:cNvSpPr txBox="1">
            <a:spLocks/>
          </p:cNvSpPr>
          <p:nvPr/>
        </p:nvSpPr>
        <p:spPr>
          <a:xfrm>
            <a:off x="527051" y="9"/>
            <a:ext cx="11330516" cy="324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Tx/>
              <a:buNone/>
              <a:defRPr sz="2200" b="1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288000" indent="-288000" algn="l" rtl="0" eaLnBrk="1" fontAlgn="base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rtl="0" eaLnBrk="1" fontAlgn="base" hangingPunct="1">
              <a:lnSpc>
                <a:spcPts val="2800"/>
              </a:lnSpc>
              <a:spcBef>
                <a:spcPts val="560"/>
              </a:spcBef>
              <a:spcAft>
                <a:spcPct val="0"/>
              </a:spcAft>
              <a:buClrTx/>
              <a:buSzPct val="100000"/>
              <a:buFont typeface="Symbol" panose="05050102010706020507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rtl="0" eaLnBrk="1" fontAlgn="base" hangingPunct="1">
              <a:lnSpc>
                <a:spcPct val="100000"/>
              </a:lnSpc>
              <a:spcBef>
                <a:spcPts val="384"/>
              </a:spcBef>
              <a:spcAft>
                <a:spcPct val="0"/>
              </a:spcAft>
              <a:buClrTx/>
              <a:buSzPct val="100000"/>
              <a:buFont typeface="Symbol" panose="05050102010706020507" pitchFamily="18" charset="2"/>
              <a:buNone/>
              <a:defRPr sz="1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360000" algn="l" rtl="0" eaLnBrk="1" fontAlgn="base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→"/>
              <a:defRPr sz="22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771650" indent="-312738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SzPct val="80000"/>
              <a:buFont typeface="Wingdings" pitchFamily="-111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312738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SzPct val="80000"/>
              <a:buFont typeface="Wingdings" pitchFamily="-111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6050" indent="-312738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SzPct val="80000"/>
              <a:buFont typeface="Wingdings" pitchFamily="-111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43250" indent="-312738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SzPct val="80000"/>
              <a:buFont typeface="Wingdings" pitchFamily="-111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kern="0" dirty="0"/>
          </a:p>
        </p:txBody>
      </p:sp>
      <p:sp>
        <p:nvSpPr>
          <p:cNvPr id="6" name="Textplatzhalter 2"/>
          <p:cNvSpPr txBox="1">
            <a:spLocks/>
          </p:cNvSpPr>
          <p:nvPr/>
        </p:nvSpPr>
        <p:spPr>
          <a:xfrm>
            <a:off x="527051" y="9245"/>
            <a:ext cx="11330516" cy="864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Tx/>
              <a:buNone/>
              <a:defRPr sz="2200" b="1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288000" indent="-288000" algn="l" rtl="0" eaLnBrk="1" fontAlgn="base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rtl="0" eaLnBrk="1" fontAlgn="base" hangingPunct="1">
              <a:lnSpc>
                <a:spcPts val="2800"/>
              </a:lnSpc>
              <a:spcBef>
                <a:spcPts val="560"/>
              </a:spcBef>
              <a:spcAft>
                <a:spcPct val="0"/>
              </a:spcAft>
              <a:buClrTx/>
              <a:buSzPct val="100000"/>
              <a:buFont typeface="Symbol" panose="05050102010706020507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rtl="0" eaLnBrk="1" fontAlgn="base" hangingPunct="1">
              <a:lnSpc>
                <a:spcPct val="100000"/>
              </a:lnSpc>
              <a:spcBef>
                <a:spcPts val="384"/>
              </a:spcBef>
              <a:spcAft>
                <a:spcPct val="0"/>
              </a:spcAft>
              <a:buClrTx/>
              <a:buSzPct val="100000"/>
              <a:buFont typeface="Symbol" panose="05050102010706020507" pitchFamily="18" charset="2"/>
              <a:buNone/>
              <a:defRPr sz="1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360000" algn="l" rtl="0" eaLnBrk="1" fontAlgn="base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→"/>
              <a:defRPr sz="22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771650" indent="-312738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SzPct val="80000"/>
              <a:buFont typeface="Wingdings" pitchFamily="-111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312738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SzPct val="80000"/>
              <a:buFont typeface="Wingdings" pitchFamily="-111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6050" indent="-312738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SzPct val="80000"/>
              <a:buFont typeface="Wingdings" pitchFamily="-111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43250" indent="-312738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SzPct val="80000"/>
              <a:buFont typeface="Wingdings" pitchFamily="-111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0034A5"/>
              </a:buClr>
            </a:pPr>
            <a:r>
              <a:rPr lang="de-CH" sz="1600" kern="0" dirty="0">
                <a:solidFill>
                  <a:srgbClr val="0034A5"/>
                </a:solidFill>
                <a:latin typeface="Arial" panose="020B0604020202020204"/>
              </a:rPr>
              <a:t>Budget 2025. Festsetzung Steuerfuss. Genehmigung.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52D5AB1-CA24-4E18-9E32-8F5AE3CC3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de-CH" sz="2000" dirty="0"/>
              <a:t>Das Budget 2025 für die Erfolgsrechnung mit einem Aufwandsüberschuss von CHF 4'400'000.00 wird genehmigt.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de-CH" sz="2000" dirty="0"/>
              <a:t>Das Budget 2025 für die Investitionsrechnung mit Nettoinvestitionen von CHF 15'655'000.00 im Verwaltungsvermögen sowie Nettoinvestitionen von CHF 0.00 im Finanzvermögen wird genehmigt. 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de-CH" sz="2000" dirty="0"/>
              <a:t>Der Steuerfuss für 2025 wird auf 75 % der einfachen Staatssteuer festgesetzt. Als Basis dient ein Steuerertrag (ordentliche Steuern des Budgetjahrs, 100 %) von CHF 62,72 Mio.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de-CH" sz="2000" dirty="0"/>
              <a:t>Die Steuern werden in drei gleich grossen Raten bezogen. Fälligkeitstermine: 1. Juni 2025, </a:t>
            </a:r>
            <a:br>
              <a:rPr lang="de-CH" sz="2000" dirty="0"/>
            </a:br>
            <a:r>
              <a:rPr lang="de-CH" sz="2000" dirty="0"/>
              <a:t>1. September 2025 und 1. Dezember 2025, je mit einer Zahlungsfrist von 30 Tagen.</a:t>
            </a:r>
          </a:p>
        </p:txBody>
      </p:sp>
    </p:spTree>
    <p:extLst>
      <p:ext uri="{BB962C8B-B14F-4D97-AF65-F5344CB8AC3E}">
        <p14:creationId xmlns:p14="http://schemas.microsoft.com/office/powerpoint/2010/main" val="2674814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Inhaltsverzeichnis</a:t>
            </a: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/>
          </p:nvPr>
        </p:nvGraphicFramePr>
        <p:xfrm>
          <a:off x="526513" y="1544400"/>
          <a:ext cx="5450081" cy="3205640"/>
        </p:xfrm>
        <a:graphic>
          <a:graphicData uri="http://schemas.openxmlformats.org/drawingml/2006/table">
            <a:tbl>
              <a:tblPr firstRow="1" bandRow="1"/>
              <a:tblGrid>
                <a:gridCol w="1196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3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70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de-DE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84C9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de-DE" b="0" dirty="0">
                          <a:solidFill>
                            <a:srgbClr val="0034A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Überblick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70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84C9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de-DE" dirty="0">
                          <a:solidFill>
                            <a:srgbClr val="0034A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Erfolgsrechnung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705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84C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dirty="0">
                          <a:solidFill>
                            <a:srgbClr val="0034A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Aufwand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705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2b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84C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dirty="0">
                          <a:solidFill>
                            <a:srgbClr val="0034A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Ertrag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70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84C9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de-DE" dirty="0">
                          <a:solidFill>
                            <a:srgbClr val="0034A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Investitionen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70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84C9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de-DE" dirty="0">
                          <a:solidFill>
                            <a:srgbClr val="0034A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Finanzierung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70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84C9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de-DE" dirty="0">
                          <a:solidFill>
                            <a:srgbClr val="0034A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Finanzplan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070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84C9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de-DE" dirty="0">
                          <a:solidFill>
                            <a:srgbClr val="0034A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Antrag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526782" y="92364"/>
            <a:ext cx="11330516" cy="531637"/>
          </a:xfrm>
        </p:spPr>
        <p:txBody>
          <a:bodyPr/>
          <a:lstStyle/>
          <a:p>
            <a:r>
              <a:rPr lang="de-CH" dirty="0"/>
              <a:t>Budget 2025. Festsetzung Steuerfuss. Genehmigung.</a:t>
            </a:r>
          </a:p>
        </p:txBody>
      </p:sp>
    </p:spTree>
    <p:extLst>
      <p:ext uri="{BB962C8B-B14F-4D97-AF65-F5344CB8AC3E}">
        <p14:creationId xmlns:p14="http://schemas.microsoft.com/office/powerpoint/2010/main" val="1191762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Erfolgsrechnung</a:t>
            </a:r>
          </a:p>
        </p:txBody>
      </p:sp>
      <p:sp>
        <p:nvSpPr>
          <p:cNvPr id="6" name="Rechteck 5"/>
          <p:cNvSpPr/>
          <p:nvPr/>
        </p:nvSpPr>
        <p:spPr>
          <a:xfrm>
            <a:off x="527051" y="3819250"/>
            <a:ext cx="11304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>
                <a:solidFill>
                  <a:srgbClr val="8788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Mio. CHF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27051" y="94015"/>
            <a:ext cx="11330516" cy="324000"/>
          </a:xfrm>
        </p:spPr>
        <p:txBody>
          <a:bodyPr/>
          <a:lstStyle/>
          <a:p>
            <a:r>
              <a:rPr lang="de-CH" dirty="0"/>
              <a:t>Budget 2025. Festsetzung Steuerfuss. Genehmigung.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FA97568C-3C4A-485F-B474-756E6F59AA8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0000" y="1861200"/>
          <a:ext cx="6842125" cy="153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Worksheet" r:id="rId3" imgW="6842696" imgH="1531767" progId="Excel.Sheet.12">
                  <p:embed/>
                </p:oleObj>
              </mc:Choice>
              <mc:Fallback>
                <p:oleObj name="Worksheet" r:id="rId3" imgW="6842696" imgH="1531767" progId="Excel.Sheet.12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FA97568C-3C4A-485F-B474-756E6F59AA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0000" y="1861200"/>
                        <a:ext cx="6842125" cy="1531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2561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enutzerdefiniert 1">
      <a:dk1>
        <a:sysClr val="windowText" lastClr="000000"/>
      </a:dk1>
      <a:lt1>
        <a:sysClr val="window" lastClr="FFFFFF"/>
      </a:lt1>
      <a:dk2>
        <a:srgbClr val="4472C4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2403</Words>
  <Application>Microsoft Office PowerPoint</Application>
  <PresentationFormat>Breitbild</PresentationFormat>
  <Paragraphs>343</Paragraphs>
  <Slides>48</Slides>
  <Notes>11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48</vt:i4>
      </vt:variant>
    </vt:vector>
  </HeadingPairs>
  <TitlesOfParts>
    <vt:vector size="55" baseType="lpstr">
      <vt:lpstr>ＭＳ Ｐゴシック</vt:lpstr>
      <vt:lpstr>Arial</vt:lpstr>
      <vt:lpstr>Calibri</vt:lpstr>
      <vt:lpstr>Calibri Light</vt:lpstr>
      <vt:lpstr>Wingdings</vt:lpstr>
      <vt:lpstr>Office Theme</vt:lpstr>
      <vt:lpstr>Worksheet</vt:lpstr>
      <vt:lpstr>PowerPoint-Präsentation</vt:lpstr>
      <vt:lpstr>Eingangsbestimmungen</vt:lpstr>
      <vt:lpstr>Wahl der Stimmenzähler/innen</vt:lpstr>
      <vt:lpstr>Traktanden</vt:lpstr>
      <vt:lpstr>Traktanden</vt:lpstr>
      <vt:lpstr>Budget 2025. Festsetzung Steuerfuss. Genehmigung.</vt:lpstr>
      <vt:lpstr>Antrag</vt:lpstr>
      <vt:lpstr>Inhaltsverzeichnis</vt:lpstr>
      <vt:lpstr>Erfolgsrechnung</vt:lpstr>
      <vt:lpstr>Aufwand / Abweichung nach Arten</vt:lpstr>
      <vt:lpstr>Ertrag / Abweichung nach Arten</vt:lpstr>
      <vt:lpstr>Steuern / Analyse</vt:lpstr>
      <vt:lpstr>Ertrag / Steuern / Analyse</vt:lpstr>
      <vt:lpstr>Investitionsrechnung / Ressortaufteilung</vt:lpstr>
      <vt:lpstr>Die grössten Investitionen</vt:lpstr>
      <vt:lpstr>Finanzierung</vt:lpstr>
      <vt:lpstr>Finanzplan 2024 – 2028</vt:lpstr>
      <vt:lpstr>Finanzplan 2024 – 2028</vt:lpstr>
      <vt:lpstr>Finanzplan 2024 - 2028 / Finanzpolitische Ziele</vt:lpstr>
      <vt:lpstr>Steuerfüsse Kanton Zürich </vt:lpstr>
      <vt:lpstr>Antrag</vt:lpstr>
      <vt:lpstr>Traktanden</vt:lpstr>
      <vt:lpstr>Verein Chinderhuus Zumikon. Fortsetzung der jährlich wiederkehrenden Defizitbeiträge. Genehmigung.</vt:lpstr>
      <vt:lpstr>Antrag</vt:lpstr>
      <vt:lpstr>Chinderhuus Zumikon</vt:lpstr>
      <vt:lpstr>Gesetzliche Grundlage</vt:lpstr>
      <vt:lpstr>Leistungsvereinbarung</vt:lpstr>
      <vt:lpstr>Dienstleistung Chinderhuus Zumikon</vt:lpstr>
      <vt:lpstr>Leistungen Gemeinde </vt:lpstr>
      <vt:lpstr>Budget ab 2025</vt:lpstr>
      <vt:lpstr>Antrag</vt:lpstr>
      <vt:lpstr>Traktanden</vt:lpstr>
      <vt:lpstr>Verein Freizeitzentrum Zumikon. Erhöhung der jährlich wiederkehrenden Defizitbeiträge. Genehmigung.</vt:lpstr>
      <vt:lpstr>Antrag</vt:lpstr>
      <vt:lpstr>Verein Freizeitzentrum</vt:lpstr>
      <vt:lpstr>Angebote des Freizeitzentrums</vt:lpstr>
      <vt:lpstr>Angebote des Freizeitzentrums</vt:lpstr>
      <vt:lpstr>Leistungsvereinbarung</vt:lpstr>
      <vt:lpstr>Entwicklung bewilligte Defizitbeiträge</vt:lpstr>
      <vt:lpstr>Begründung Erhöhung Defizitbeitrag</vt:lpstr>
      <vt:lpstr>Budget ab 2025</vt:lpstr>
      <vt:lpstr>Einführung Fondslösung bis max. CHF 50’000</vt:lpstr>
      <vt:lpstr>Antrag</vt:lpstr>
      <vt:lpstr>Schlussbestimmungen</vt:lpstr>
      <vt:lpstr>Nächste Gemeindeversammlung</vt:lpstr>
      <vt:lpstr>PowerPoint-Präsentation</vt:lpstr>
      <vt:lpstr>PowerPoint-Präsentation</vt:lpstr>
      <vt:lpstr>PowerPoint-Präsentation</vt:lpstr>
    </vt:vector>
  </TitlesOfParts>
  <Company>Gemeinde Verwaltung Zumikon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Ijsseling, Jill</dc:creator>
  <cp:lastModifiedBy>Alexandra Siegrist</cp:lastModifiedBy>
  <cp:revision>293</cp:revision>
  <cp:lastPrinted>2024-10-14T07:23:40Z</cp:lastPrinted>
  <dcterms:created xsi:type="dcterms:W3CDTF">2018-10-03T13:47:00Z</dcterms:created>
  <dcterms:modified xsi:type="dcterms:W3CDTF">2024-12-03T10:12:31Z</dcterms:modified>
</cp:coreProperties>
</file>